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Lst>
  <p:notesMasterIdLst>
    <p:notesMasterId r:id="rId28"/>
  </p:notesMasterIdLst>
  <p:handoutMasterIdLst>
    <p:handoutMasterId r:id="rId29"/>
  </p:handoutMasterIdLst>
  <p:sldIdLst>
    <p:sldId id="675" r:id="rId2"/>
    <p:sldId id="330" r:id="rId3"/>
    <p:sldId id="679" r:id="rId4"/>
    <p:sldId id="700" r:id="rId5"/>
    <p:sldId id="688" r:id="rId6"/>
    <p:sldId id="682" r:id="rId7"/>
    <p:sldId id="687" r:id="rId8"/>
    <p:sldId id="684" r:id="rId9"/>
    <p:sldId id="681" r:id="rId10"/>
    <p:sldId id="685" r:id="rId11"/>
    <p:sldId id="683" r:id="rId12"/>
    <p:sldId id="686" r:id="rId13"/>
    <p:sldId id="701" r:id="rId14"/>
    <p:sldId id="691" r:id="rId15"/>
    <p:sldId id="702" r:id="rId16"/>
    <p:sldId id="699" r:id="rId17"/>
    <p:sldId id="692" r:id="rId18"/>
    <p:sldId id="707" r:id="rId19"/>
    <p:sldId id="693" r:id="rId20"/>
    <p:sldId id="706" r:id="rId21"/>
    <p:sldId id="696" r:id="rId22"/>
    <p:sldId id="697" r:id="rId23"/>
    <p:sldId id="698" r:id="rId24"/>
    <p:sldId id="703" r:id="rId25"/>
    <p:sldId id="708" r:id="rId26"/>
    <p:sldId id="260" r:id="rId27"/>
  </p:sldIdLst>
  <p:sldSz cx="12192000" cy="6858000"/>
  <p:notesSz cx="6797675" cy="9926638"/>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Webdings" panose="05030102010509060703" pitchFamily="18" charset="2"/>
      <p:regular r:id="rId3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128" userDrawn="1">
          <p15:clr>
            <a:srgbClr val="A4A3A4"/>
          </p15:clr>
        </p15:guide>
        <p15:guide id="4" pos="2141" userDrawn="1">
          <p15:clr>
            <a:srgbClr val="A4A3A4"/>
          </p15:clr>
        </p15:guide>
        <p15:guide id="5" orient="horz"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B7"/>
    <a:srgbClr val="66FFCC"/>
    <a:srgbClr val="92D13F"/>
    <a:srgbClr val="B4B000"/>
    <a:srgbClr val="CCCC00"/>
    <a:srgbClr val="33CCCC"/>
    <a:srgbClr val="FFCC99"/>
    <a:srgbClr val="0099CC"/>
    <a:srgbClr val="C6AF02"/>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6374" autoAdjust="0"/>
  </p:normalViewPr>
  <p:slideViewPr>
    <p:cSldViewPr>
      <p:cViewPr varScale="1">
        <p:scale>
          <a:sx n="107" d="100"/>
          <a:sy n="107" d="100"/>
        </p:scale>
        <p:origin x="612"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348"/>
    </p:cViewPr>
  </p:sorterViewPr>
  <p:notesViewPr>
    <p:cSldViewPr>
      <p:cViewPr varScale="1">
        <p:scale>
          <a:sx n="73" d="100"/>
          <a:sy n="73" d="100"/>
        </p:scale>
        <p:origin x="-2179" y="-67"/>
      </p:cViewPr>
      <p:guideLst>
        <p:guide orient="horz" pos="2880"/>
        <p:guide pos="2160"/>
        <p:guide orient="horz" pos="3128"/>
        <p:guide pos="2141"/>
        <p:guide orient="horz"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8" y="1"/>
            <a:ext cx="2945659" cy="496332"/>
          </a:xfrm>
          <a:prstGeom prst="rect">
            <a:avLst/>
          </a:prstGeom>
        </p:spPr>
        <p:txBody>
          <a:bodyPr vert="horz" lIns="91440" tIns="45720" rIns="91440" bIns="45720" rtlCol="0"/>
          <a:lstStyle>
            <a:lvl1pPr algn="l">
              <a:defRPr sz="1200"/>
            </a:lvl1pPr>
          </a:lstStyle>
          <a:p>
            <a:endParaRPr lang="de-AT" dirty="0">
              <a:latin typeface="Calibri Light" pitchFamily="34" charset="0"/>
            </a:endParaRPr>
          </a:p>
        </p:txBody>
      </p:sp>
      <p:sp>
        <p:nvSpPr>
          <p:cNvPr id="4" name="Fußzeilenplatzhalter 3"/>
          <p:cNvSpPr>
            <a:spLocks noGrp="1"/>
          </p:cNvSpPr>
          <p:nvPr>
            <p:ph type="ftr" sz="quarter" idx="2"/>
          </p:nvPr>
        </p:nvSpPr>
        <p:spPr>
          <a:xfrm>
            <a:off x="8" y="9428586"/>
            <a:ext cx="2945659" cy="496332"/>
          </a:xfrm>
          <a:prstGeom prst="rect">
            <a:avLst/>
          </a:prstGeom>
        </p:spPr>
        <p:txBody>
          <a:bodyPr vert="horz" lIns="91440" tIns="45720" rIns="91440" bIns="45720" rtlCol="0" anchor="b"/>
          <a:lstStyle>
            <a:lvl1pPr algn="l">
              <a:defRPr sz="1200"/>
            </a:lvl1pPr>
          </a:lstStyle>
          <a:p>
            <a:endParaRPr lang="de-AT">
              <a:latin typeface="Calibri Light" pitchFamily="34" charset="0"/>
            </a:endParaRPr>
          </a:p>
        </p:txBody>
      </p:sp>
    </p:spTree>
    <p:extLst>
      <p:ext uri="{BB962C8B-B14F-4D97-AF65-F5344CB8AC3E}">
        <p14:creationId xmlns:p14="http://schemas.microsoft.com/office/powerpoint/2010/main" val="98156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8" y="1"/>
            <a:ext cx="2945659" cy="496332"/>
          </a:xfrm>
          <a:prstGeom prst="rect">
            <a:avLst/>
          </a:prstGeom>
        </p:spPr>
        <p:txBody>
          <a:bodyPr vert="horz" lIns="91440" tIns="45720" rIns="91440" bIns="45720" rtlCol="0"/>
          <a:lstStyle>
            <a:lvl1pPr algn="l">
              <a:defRPr sz="1200">
                <a:latin typeface="Calibri Light" pitchFamily="34" charset="0"/>
              </a:defRPr>
            </a:lvl1pPr>
          </a:lstStyle>
          <a:p>
            <a:endParaRPr lang="de-AT"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768" y="4715156"/>
            <a:ext cx="543814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8" y="9428586"/>
            <a:ext cx="2945659" cy="496332"/>
          </a:xfrm>
          <a:prstGeom prst="rect">
            <a:avLst/>
          </a:prstGeom>
        </p:spPr>
        <p:txBody>
          <a:bodyPr vert="horz" lIns="91440" tIns="45720" rIns="91440" bIns="45720" rtlCol="0" anchor="b"/>
          <a:lstStyle>
            <a:lvl1pPr algn="l">
              <a:defRPr sz="1200">
                <a:latin typeface="Calibri Light" pitchFamily="34" charset="0"/>
              </a:defRPr>
            </a:lvl1pPr>
          </a:lstStyle>
          <a:p>
            <a:endParaRPr lang="de-AT"/>
          </a:p>
        </p:txBody>
      </p:sp>
    </p:spTree>
    <p:extLst>
      <p:ext uri="{BB962C8B-B14F-4D97-AF65-F5344CB8AC3E}">
        <p14:creationId xmlns:p14="http://schemas.microsoft.com/office/powerpoint/2010/main" val="31065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itchFamily="34" charset="0"/>
        <a:ea typeface="+mn-ea"/>
        <a:cs typeface="+mn-cs"/>
      </a:defRPr>
    </a:lvl1pPr>
    <a:lvl2pPr marL="457200" algn="l" defTabSz="914400" rtl="0" eaLnBrk="1" latinLnBrk="0" hangingPunct="1">
      <a:defRPr sz="1200" kern="1200">
        <a:solidFill>
          <a:schemeClr val="tx1"/>
        </a:solidFill>
        <a:latin typeface="Calibri Light" pitchFamily="34" charset="0"/>
        <a:ea typeface="+mn-ea"/>
        <a:cs typeface="+mn-cs"/>
      </a:defRPr>
    </a:lvl2pPr>
    <a:lvl3pPr marL="914400" algn="l" defTabSz="914400" rtl="0" eaLnBrk="1" latinLnBrk="0" hangingPunct="1">
      <a:defRPr sz="1200" kern="1200">
        <a:solidFill>
          <a:schemeClr val="tx1"/>
        </a:solidFill>
        <a:latin typeface="Calibri Light" pitchFamily="34" charset="0"/>
        <a:ea typeface="+mn-ea"/>
        <a:cs typeface="+mn-cs"/>
      </a:defRPr>
    </a:lvl3pPr>
    <a:lvl4pPr marL="1371600" algn="l" defTabSz="914400" rtl="0" eaLnBrk="1" latinLnBrk="0" hangingPunct="1">
      <a:defRPr sz="1200" kern="1200">
        <a:solidFill>
          <a:schemeClr val="tx1"/>
        </a:solidFill>
        <a:latin typeface="Calibri Light" pitchFamily="34" charset="0"/>
        <a:ea typeface="+mn-ea"/>
        <a:cs typeface="+mn-cs"/>
      </a:defRPr>
    </a:lvl4pPr>
    <a:lvl5pPr marL="1828800" algn="l" defTabSz="914400" rtl="0" eaLnBrk="1" latinLnBrk="0" hangingPunct="1">
      <a:defRPr sz="1200" kern="1200">
        <a:solidFill>
          <a:schemeClr val="tx1"/>
        </a:solidFill>
        <a:latin typeface="Calibri Ligh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9839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125476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243323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24604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186517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2" name="Titel 1"/>
          <p:cNvSpPr>
            <a:spLocks noGrp="1"/>
          </p:cNvSpPr>
          <p:nvPr>
            <p:ph type="title"/>
          </p:nvPr>
        </p:nvSpPr>
        <p:spPr>
          <a:xfrm>
            <a:off x="696000" y="1116000"/>
            <a:ext cx="10896000" cy="540000"/>
          </a:xfrm>
          <a:prstGeom prst="rect">
            <a:avLst/>
          </a:prstGeom>
        </p:spPr>
        <p:txBody>
          <a:bodyPr anchor="b" anchorCtr="0"/>
          <a:lstStyle>
            <a:lvl1pPr algn="l">
              <a:defRPr sz="2600">
                <a:solidFill>
                  <a:srgbClr val="0060A9"/>
                </a:solidFill>
                <a:latin typeface="Calibri" pitchFamily="34" charset="0"/>
              </a:defRPr>
            </a:lvl1pPr>
          </a:lstStyle>
          <a:p>
            <a:r>
              <a:rPr lang="de-AT" noProof="0" dirty="0"/>
              <a:t>Titelmasterformat durch Klicken bearbeiten</a:t>
            </a:r>
          </a:p>
        </p:txBody>
      </p:sp>
      <p:sp>
        <p:nvSpPr>
          <p:cNvPr id="3" name="Inhaltsplatzhalter 2"/>
          <p:cNvSpPr>
            <a:spLocks noGrp="1"/>
          </p:cNvSpPr>
          <p:nvPr>
            <p:ph idx="1"/>
          </p:nvPr>
        </p:nvSpPr>
        <p:spPr>
          <a:xfrm>
            <a:off x="696000" y="1836000"/>
            <a:ext cx="10896000" cy="3960000"/>
          </a:xfrm>
          <a:prstGeom prst="rect">
            <a:avLst/>
          </a:prstGeom>
        </p:spPr>
        <p:txBody>
          <a:bodyPr/>
          <a:lstStyle>
            <a:lvl1pPr marL="359991" indent="-359991">
              <a:spcBef>
                <a:spcPts val="1200"/>
              </a:spcBef>
              <a:buClr>
                <a:srgbClr val="0060A9"/>
              </a:buClr>
              <a:buSzPct val="100000"/>
              <a:buFont typeface="Webdings" pitchFamily="18" charset="2"/>
              <a:buChar char=""/>
              <a:defRPr sz="2000">
                <a:latin typeface="Calibri Light" pitchFamily="34" charset="0"/>
              </a:defRPr>
            </a:lvl1pPr>
            <a:lvl2pPr marL="629984" indent="-271456">
              <a:spcBef>
                <a:spcPts val="600"/>
              </a:spcBef>
              <a:buClr>
                <a:srgbClr val="0060A9"/>
              </a:buClr>
              <a:defRPr sz="1800">
                <a:latin typeface="Calibri Light" pitchFamily="34" charset="0"/>
              </a:defRPr>
            </a:lvl2pPr>
            <a:lvl3pPr marL="989975" indent="-269993">
              <a:spcBef>
                <a:spcPts val="600"/>
              </a:spcBef>
              <a:buClr>
                <a:srgbClr val="0060A9"/>
              </a:buClr>
              <a:buFont typeface="Symbol" pitchFamily="18" charset="2"/>
              <a:buChar char="-"/>
              <a:defRPr sz="1600">
                <a:latin typeface="Calibri Light" pitchFamily="34" charset="0"/>
              </a:defRPr>
            </a:lvl3pPr>
            <a:lvl4pPr marL="1259969" indent="-269993">
              <a:spcBef>
                <a:spcPts val="600"/>
              </a:spcBef>
              <a:buClr>
                <a:srgbClr val="0060A9"/>
              </a:buClr>
              <a:buFont typeface="Symbol" pitchFamily="18" charset="2"/>
              <a:buChar char="-"/>
              <a:defRPr sz="1600">
                <a:latin typeface="Calibri Light" pitchFamily="34" charset="0"/>
              </a:defRPr>
            </a:lvl4pPr>
            <a:lvl5pPr marL="1619960" indent="-269993">
              <a:spcBef>
                <a:spcPts val="600"/>
              </a:spcBef>
              <a:buClr>
                <a:srgbClr val="0060A9"/>
              </a:buClr>
              <a:buFont typeface="Symbol" pitchFamily="18" charset="2"/>
              <a:buChar char="-"/>
              <a:defRPr sz="1600">
                <a:latin typeface="Calibri Light" pitchFamily="34" charset="0"/>
              </a:defRPr>
            </a:lvl5pPr>
          </a:lstStyle>
          <a:p>
            <a:pPr lvl="0"/>
            <a:r>
              <a:rPr lang="de-AT" noProof="0" dirty="0"/>
              <a:t>Textmasterformate durch Klicken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r>
              <a:rPr lang="de-DE" dirty="0"/>
              <a:t> </a:t>
            </a:r>
          </a:p>
        </p:txBody>
      </p:sp>
    </p:spTree>
    <p:extLst>
      <p:ext uri="{BB962C8B-B14F-4D97-AF65-F5344CB8AC3E}">
        <p14:creationId xmlns:p14="http://schemas.microsoft.com/office/powerpoint/2010/main" val="37526827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78463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folie - Titel und Untertitel">
    <p:spTree>
      <p:nvGrpSpPr>
        <p:cNvPr id="1" name=""/>
        <p:cNvGrpSpPr/>
        <p:nvPr/>
      </p:nvGrpSpPr>
      <p:grpSpPr>
        <a:xfrm>
          <a:off x="0" y="0"/>
          <a:ext cx="0" cy="0"/>
          <a:chOff x="0" y="0"/>
          <a:chExt cx="0" cy="0"/>
        </a:xfrm>
      </p:grpSpPr>
      <p:sp>
        <p:nvSpPr>
          <p:cNvPr id="2" name="Titel 1"/>
          <p:cNvSpPr>
            <a:spLocks noGrp="1"/>
          </p:cNvSpPr>
          <p:nvPr>
            <p:ph type="ctrTitle"/>
          </p:nvPr>
        </p:nvSpPr>
        <p:spPr>
          <a:xfrm>
            <a:off x="672000" y="2520001"/>
            <a:ext cx="10320000" cy="720000"/>
          </a:xfrm>
          <a:prstGeom prst="rect">
            <a:avLst/>
          </a:prstGeom>
        </p:spPr>
        <p:txBody>
          <a:bodyPr/>
          <a:lstStyle>
            <a:lvl1pPr algn="l">
              <a:defRPr sz="3000">
                <a:solidFill>
                  <a:srgbClr val="0060A9"/>
                </a:solidFill>
                <a:latin typeface="Calibri" pitchFamily="34" charset="0"/>
              </a:defRPr>
            </a:lvl1pPr>
          </a:lstStyle>
          <a:p>
            <a:r>
              <a:rPr lang="de-DE" noProof="0"/>
              <a:t>Titelmasterformat durch Klicken bearbeiten</a:t>
            </a:r>
            <a:endParaRPr lang="de-AT" noProof="0" dirty="0"/>
          </a:p>
        </p:txBody>
      </p:sp>
      <p:sp>
        <p:nvSpPr>
          <p:cNvPr id="3" name="Untertitel 2"/>
          <p:cNvSpPr>
            <a:spLocks noGrp="1"/>
          </p:cNvSpPr>
          <p:nvPr>
            <p:ph type="subTitle" idx="1"/>
          </p:nvPr>
        </p:nvSpPr>
        <p:spPr>
          <a:xfrm>
            <a:off x="672000" y="3240000"/>
            <a:ext cx="10320544" cy="1080000"/>
          </a:xfrm>
          <a:prstGeom prst="rect">
            <a:avLst/>
          </a:prstGeom>
        </p:spPr>
        <p:txBody>
          <a:bodyPr/>
          <a:lstStyle>
            <a:lvl1pPr marL="0" indent="0" algn="l">
              <a:buNone/>
              <a:defRPr sz="2500">
                <a:solidFill>
                  <a:srgbClr val="0060A9"/>
                </a:solidFill>
                <a:latin typeface="Calibri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de-AT" noProof="0" dirty="0"/>
          </a:p>
        </p:txBody>
      </p:sp>
      <p:sp>
        <p:nvSpPr>
          <p:cNvPr id="6" name="Inhaltsplatzhalter 2"/>
          <p:cNvSpPr>
            <a:spLocks noGrp="1"/>
          </p:cNvSpPr>
          <p:nvPr>
            <p:ph idx="10"/>
          </p:nvPr>
        </p:nvSpPr>
        <p:spPr>
          <a:xfrm>
            <a:off x="696000" y="4680000"/>
            <a:ext cx="10896000" cy="828000"/>
          </a:xfrm>
          <a:prstGeom prst="rect">
            <a:avLst/>
          </a:prstGeom>
        </p:spPr>
        <p:txBody>
          <a:bodyPr/>
          <a:lstStyle>
            <a:lvl1pPr marL="0" indent="0">
              <a:spcBef>
                <a:spcPts val="1200"/>
              </a:spcBef>
              <a:buClr>
                <a:srgbClr val="0060A9"/>
              </a:buClr>
              <a:buSzPct val="120000"/>
              <a:buFontTx/>
              <a:buNone/>
              <a:defRPr sz="2000">
                <a:latin typeface="Calibri Light" pitchFamily="34" charset="0"/>
              </a:defRPr>
            </a:lvl1pPr>
            <a:lvl2pPr>
              <a:buClr>
                <a:srgbClr val="0060A9"/>
              </a:buClr>
              <a:defRPr sz="1800">
                <a:latin typeface="Calibri Light" pitchFamily="34" charset="0"/>
              </a:defRPr>
            </a:lvl2pPr>
            <a:lvl3pPr>
              <a:buClr>
                <a:srgbClr val="0060A9"/>
              </a:buClr>
              <a:buFont typeface="Symbol" pitchFamily="18" charset="2"/>
              <a:buChar char="-"/>
              <a:defRPr sz="1600">
                <a:latin typeface="Calibri Light" pitchFamily="34" charset="0"/>
              </a:defRPr>
            </a:lvl3pPr>
            <a:lvl4pPr>
              <a:buClr>
                <a:srgbClr val="0060A9"/>
              </a:buClr>
              <a:buFont typeface="Symbol" pitchFamily="18" charset="2"/>
              <a:buChar char="-"/>
              <a:defRPr sz="1600">
                <a:latin typeface="Calibri Light" pitchFamily="34" charset="0"/>
              </a:defRPr>
            </a:lvl4pPr>
            <a:lvl5pPr>
              <a:buClr>
                <a:srgbClr val="0060A9"/>
              </a:buClr>
              <a:buFont typeface="Symbol" pitchFamily="18" charset="2"/>
              <a:buChar char="-"/>
              <a:defRPr sz="1600">
                <a:latin typeface="Calibri Light" pitchFamily="34" charset="0"/>
              </a:defRPr>
            </a:lvl5pPr>
          </a:lstStyle>
          <a:p>
            <a:pPr lvl="0"/>
            <a:r>
              <a:rPr lang="de-DE" noProof="0"/>
              <a:t>Textmasterformate durch Klicken bearbeiten</a:t>
            </a:r>
          </a:p>
        </p:txBody>
      </p:sp>
    </p:spTree>
    <p:extLst>
      <p:ext uri="{BB962C8B-B14F-4D97-AF65-F5344CB8AC3E}">
        <p14:creationId xmlns:p14="http://schemas.microsoft.com/office/powerpoint/2010/main" val="18973836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0" descr="D:\Iris\CI-neu\Vorlagen\Teile\Keil_ppt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13500"/>
            <a:ext cx="12192000" cy="471488"/>
          </a:xfrm>
          <a:prstGeom prst="rect">
            <a:avLst/>
          </a:prstGeom>
          <a:solidFill>
            <a:srgbClr val="000000"/>
          </a:solidFill>
          <a:ln w="9525">
            <a:noFill/>
            <a:miter lim="800000"/>
            <a:headEnd/>
            <a:tailEnd/>
          </a:ln>
        </p:spPr>
      </p:pic>
      <p:sp>
        <p:nvSpPr>
          <p:cNvPr id="8" name="Textfeld 10"/>
          <p:cNvSpPr txBox="1">
            <a:spLocks noChangeArrowheads="1"/>
          </p:cNvSpPr>
          <p:nvPr/>
        </p:nvSpPr>
        <p:spPr bwMode="auto">
          <a:xfrm>
            <a:off x="4559833" y="6561782"/>
            <a:ext cx="7477655" cy="276999"/>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de-AT" sz="1200" b="1" dirty="0">
                <a:solidFill>
                  <a:schemeClr val="bg1"/>
                </a:solidFill>
                <a:latin typeface="Calibri Light" pitchFamily="34" charset="0"/>
                <a:sym typeface="Symbol"/>
              </a:rPr>
              <a:t>REK Salzburg</a:t>
            </a:r>
            <a:r>
              <a:rPr lang="de-AT" sz="1200" dirty="0">
                <a:solidFill>
                  <a:schemeClr val="bg1"/>
                </a:solidFill>
                <a:latin typeface="Calibri Light" pitchFamily="34" charset="0"/>
                <a:sym typeface="Symbol"/>
              </a:rPr>
              <a:t> -  Übergeordnete Einflüsse | Schremmer | 19102020 |    </a:t>
            </a:r>
            <a:fld id="{83119E9A-7B04-4EEE-96E4-11436737930E}" type="slidenum">
              <a:rPr lang="de-DE" altLang="de-DE" sz="1200" smtClean="0">
                <a:solidFill>
                  <a:schemeClr val="bg1"/>
                </a:solidFill>
                <a:latin typeface="Calibri Light" pitchFamily="34" charset="0"/>
              </a:rPr>
              <a:pPr algn="ctr" eaLnBrk="1" hangingPunct="1">
                <a:defRPr/>
              </a:pPr>
              <a:t>‹Nr.›</a:t>
            </a:fld>
            <a:endParaRPr lang="de-DE" altLang="de-DE" sz="1200" dirty="0">
              <a:solidFill>
                <a:schemeClr val="bg1"/>
              </a:solidFill>
              <a:latin typeface="Calibri Light" pitchFamily="34" charset="0"/>
            </a:endParaRPr>
          </a:p>
        </p:txBody>
      </p:sp>
      <p:pic>
        <p:nvPicPr>
          <p:cNvPr id="9" name="Grafik 11" descr="OI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354" y="260353"/>
            <a:ext cx="1019663" cy="51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4" r:id="rId1"/>
    <p:sldLayoutId id="2147483662"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schremmer@oir.at" TargetMode="Externa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hyperlink" Target="mailto:mollay@oir.a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680" y="5688353"/>
            <a:ext cx="12288688" cy="1125023"/>
          </a:xfrm>
          <a:solidFill>
            <a:schemeClr val="bg2">
              <a:lumMod val="85000"/>
            </a:schemeClr>
          </a:solidFill>
          <a:effectLst>
            <a:outerShdw blurRad="50800" dist="38100" dir="10800000" algn="r" rotWithShape="0">
              <a:prstClr val="black">
                <a:alpha val="40000"/>
              </a:prstClr>
            </a:outerShdw>
          </a:effectLst>
        </p:spPr>
        <p:txBody>
          <a:bodyPr/>
          <a:lstStyle/>
          <a:p>
            <a:r>
              <a:rPr lang="de-AT" dirty="0"/>
              <a:t> 	</a:t>
            </a:r>
            <a:r>
              <a:rPr lang="de-AT" spc="100" dirty="0"/>
              <a:t>Übergeordnete Einflüsse auf die Stadtentwicklung Salzburgs </a:t>
            </a:r>
          </a:p>
        </p:txBody>
      </p:sp>
      <p:sp>
        <p:nvSpPr>
          <p:cNvPr id="3" name="Untertitel 2"/>
          <p:cNvSpPr>
            <a:spLocks noGrp="1"/>
          </p:cNvSpPr>
          <p:nvPr>
            <p:ph type="subTitle" idx="1"/>
          </p:nvPr>
        </p:nvSpPr>
        <p:spPr>
          <a:xfrm>
            <a:off x="911424" y="6192569"/>
            <a:ext cx="10225136" cy="431888"/>
          </a:xfrm>
        </p:spPr>
        <p:txBody>
          <a:bodyPr/>
          <a:lstStyle/>
          <a:p>
            <a:r>
              <a:rPr lang="de-DE" sz="2000" dirty="0"/>
              <a:t>2. Arbeitsbesprechung	19</a:t>
            </a:r>
            <a:r>
              <a:rPr lang="de-AT" sz="2000" dirty="0"/>
              <a:t>. Oktober 2020  			  	     C. Schremmer</a:t>
            </a:r>
          </a:p>
          <a:p>
            <a:r>
              <a:rPr lang="de-DE" dirty="0"/>
              <a:t> </a:t>
            </a:r>
            <a:endParaRPr lang="de-AT" dirty="0"/>
          </a:p>
        </p:txBody>
      </p:sp>
      <p:pic>
        <p:nvPicPr>
          <p:cNvPr id="7" name="Grafik 6">
            <a:extLst>
              <a:ext uri="{FF2B5EF4-FFF2-40B4-BE49-F238E27FC236}">
                <a16:creationId xmlns:a16="http://schemas.microsoft.com/office/drawing/2014/main" id="{D75F0A85-05CB-40A9-98D2-870975014B2E}"/>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t="9050" b="15350"/>
          <a:stretch/>
        </p:blipFill>
        <p:spPr>
          <a:xfrm>
            <a:off x="-600744" y="-484116"/>
            <a:ext cx="12977094" cy="6172469"/>
          </a:xfrm>
          <a:prstGeom prst="rect">
            <a:avLst/>
          </a:prstGeom>
        </p:spPr>
      </p:pic>
    </p:spTree>
    <p:extLst>
      <p:ext uri="{BB962C8B-B14F-4D97-AF65-F5344CB8AC3E}">
        <p14:creationId xmlns:p14="http://schemas.microsoft.com/office/powerpoint/2010/main" val="67305113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Raumentwicklungstrends 			</a:t>
            </a:r>
            <a:r>
              <a:rPr lang="de-AT" sz="2000" dirty="0"/>
              <a:t>	</a:t>
            </a:r>
            <a:r>
              <a:rPr lang="de-AT" sz="2000" b="1" dirty="0">
                <a:solidFill>
                  <a:srgbClr val="FF0000"/>
                </a:solidFill>
              </a:rPr>
              <a:t>Bevölkerung + Gesundheit </a:t>
            </a:r>
          </a:p>
        </p:txBody>
      </p:sp>
      <p:sp>
        <p:nvSpPr>
          <p:cNvPr id="35" name="Rechteck: abgerundete Ecken 34">
            <a:extLst>
              <a:ext uri="{FF2B5EF4-FFF2-40B4-BE49-F238E27FC236}">
                <a16:creationId xmlns:a16="http://schemas.microsoft.com/office/drawing/2014/main" id="{318EFA9C-8187-4CB4-B6DA-692771D42155}"/>
              </a:ext>
            </a:extLst>
          </p:cNvPr>
          <p:cNvSpPr/>
          <p:nvPr/>
        </p:nvSpPr>
        <p:spPr>
          <a:xfrm>
            <a:off x="7194512" y="4365104"/>
            <a:ext cx="3780535" cy="1122037"/>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 </a:t>
            </a:r>
            <a:br>
              <a:rPr lang="de-AT" sz="1200" b="1" dirty="0">
                <a:solidFill>
                  <a:schemeClr val="tx1"/>
                </a:solidFill>
              </a:rPr>
            </a:br>
            <a:r>
              <a:rPr lang="de-AT" sz="1200" b="1" dirty="0">
                <a:solidFill>
                  <a:schemeClr val="tx1"/>
                </a:solidFill>
              </a:rPr>
              <a:t>Wie können in den bestehenden Quartieren bauliche Strukturen angepasst werden ?</a:t>
            </a:r>
            <a:br>
              <a:rPr lang="de-AT" sz="1200" b="1" dirty="0">
                <a:solidFill>
                  <a:schemeClr val="tx1"/>
                </a:solidFill>
              </a:rPr>
            </a:br>
            <a:r>
              <a:rPr lang="de-AT" sz="1200" b="1" dirty="0">
                <a:solidFill>
                  <a:schemeClr val="tx1"/>
                </a:solidFill>
                <a:sym typeface="Wingdings" panose="05000000000000000000" pitchFamily="2" charset="2"/>
              </a:rPr>
              <a:t> Studentenheime, betreutes Wohnen, Wohnen für ArbeitnehmerInnen nahe bei Betrieben</a:t>
            </a:r>
            <a:r>
              <a:rPr lang="de-AT" sz="1200" b="1" dirty="0">
                <a:solidFill>
                  <a:schemeClr val="tx1"/>
                </a:solidFill>
              </a:rPr>
              <a:t>  </a:t>
            </a:r>
          </a:p>
        </p:txBody>
      </p:sp>
      <p:grpSp>
        <p:nvGrpSpPr>
          <p:cNvPr id="5" name="Gruppieren 4">
            <a:extLst>
              <a:ext uri="{FF2B5EF4-FFF2-40B4-BE49-F238E27FC236}">
                <a16:creationId xmlns:a16="http://schemas.microsoft.com/office/drawing/2014/main" id="{22DF3649-1686-4841-971C-77883F5C1C96}"/>
              </a:ext>
            </a:extLst>
          </p:cNvPr>
          <p:cNvGrpSpPr/>
          <p:nvPr/>
        </p:nvGrpSpPr>
        <p:grpSpPr>
          <a:xfrm>
            <a:off x="6384032" y="728640"/>
            <a:ext cx="5328592" cy="2839591"/>
            <a:chOff x="6384032" y="728640"/>
            <a:chExt cx="5328592" cy="2839591"/>
          </a:xfrm>
        </p:grpSpPr>
        <p:sp>
          <p:nvSpPr>
            <p:cNvPr id="28" name="Rechteck: eine Ecke abgeschnitten 27">
              <a:extLst>
                <a:ext uri="{FF2B5EF4-FFF2-40B4-BE49-F238E27FC236}">
                  <a16:creationId xmlns:a16="http://schemas.microsoft.com/office/drawing/2014/main" id="{F6C08AC8-35B6-4A0C-AF00-683D59B91937}"/>
                </a:ext>
              </a:extLst>
            </p:cNvPr>
            <p:cNvSpPr/>
            <p:nvPr/>
          </p:nvSpPr>
          <p:spPr>
            <a:xfrm>
              <a:off x="6384032" y="728640"/>
              <a:ext cx="5328592" cy="2839591"/>
            </a:xfrm>
            <a:prstGeom prst="snip1Rect">
              <a:avLst>
                <a:gd name="adj" fmla="val 6882"/>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endParaRPr lang="de-AT" sz="1400" dirty="0">
                <a:solidFill>
                  <a:schemeClr val="tx1"/>
                </a:solidFill>
              </a:endParaRPr>
            </a:p>
          </p:txBody>
        </p:sp>
        <p:sp>
          <p:nvSpPr>
            <p:cNvPr id="29" name="Rechteck: abgerundete Ecken 28">
              <a:extLst>
                <a:ext uri="{FF2B5EF4-FFF2-40B4-BE49-F238E27FC236}">
                  <a16:creationId xmlns:a16="http://schemas.microsoft.com/office/drawing/2014/main" id="{C8972355-3810-4A51-A3F5-563A38AD8A6E}"/>
                </a:ext>
              </a:extLst>
            </p:cNvPr>
            <p:cNvSpPr/>
            <p:nvPr/>
          </p:nvSpPr>
          <p:spPr>
            <a:xfrm>
              <a:off x="6739272" y="1392676"/>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Moderates Bevölkerungswachstum</a:t>
              </a:r>
            </a:p>
          </p:txBody>
        </p:sp>
        <p:sp>
          <p:nvSpPr>
            <p:cNvPr id="30" name="Rechteck: abgerundete Ecken 29">
              <a:extLst>
                <a:ext uri="{FF2B5EF4-FFF2-40B4-BE49-F238E27FC236}">
                  <a16:creationId xmlns:a16="http://schemas.microsoft.com/office/drawing/2014/main" id="{0F93DC4D-6FDE-4ED3-9021-1896D9B0E092}"/>
                </a:ext>
              </a:extLst>
            </p:cNvPr>
            <p:cNvSpPr/>
            <p:nvPr/>
          </p:nvSpPr>
          <p:spPr>
            <a:xfrm>
              <a:off x="6739272" y="2095234"/>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Temporäres Wohnen und betreutes Wohnen als stark wachsende Segmente </a:t>
              </a:r>
            </a:p>
          </p:txBody>
        </p:sp>
        <p:sp>
          <p:nvSpPr>
            <p:cNvPr id="31" name="Rechteck: abgerundete Ecken 30">
              <a:extLst>
                <a:ext uri="{FF2B5EF4-FFF2-40B4-BE49-F238E27FC236}">
                  <a16:creationId xmlns:a16="http://schemas.microsoft.com/office/drawing/2014/main" id="{15716A9A-F8F5-4C9D-8C68-45D886474167}"/>
                </a:ext>
              </a:extLst>
            </p:cNvPr>
            <p:cNvSpPr/>
            <p:nvPr/>
          </p:nvSpPr>
          <p:spPr>
            <a:xfrm>
              <a:off x="6739271" y="2832773"/>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Betreuungs- und Pflegebedarf verdoppelt sich in 10-15 Jahren</a:t>
              </a:r>
            </a:p>
          </p:txBody>
        </p:sp>
        <p:sp>
          <p:nvSpPr>
            <p:cNvPr id="32" name="Rechteck: abgerundete Ecken 31">
              <a:extLst>
                <a:ext uri="{FF2B5EF4-FFF2-40B4-BE49-F238E27FC236}">
                  <a16:creationId xmlns:a16="http://schemas.microsoft.com/office/drawing/2014/main" id="{4879DA01-0A80-41F8-87A2-BC86D9EFCD4D}"/>
                </a:ext>
              </a:extLst>
            </p:cNvPr>
            <p:cNvSpPr/>
            <p:nvPr/>
          </p:nvSpPr>
          <p:spPr>
            <a:xfrm>
              <a:off x="9288861" y="1392676"/>
              <a:ext cx="2213100"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Wohnungs- und Flächenbedarf bleibt aufrecht </a:t>
              </a:r>
            </a:p>
          </p:txBody>
        </p:sp>
        <p:sp>
          <p:nvSpPr>
            <p:cNvPr id="33" name="Rechteck: abgerundete Ecken 32">
              <a:extLst>
                <a:ext uri="{FF2B5EF4-FFF2-40B4-BE49-F238E27FC236}">
                  <a16:creationId xmlns:a16="http://schemas.microsoft.com/office/drawing/2014/main" id="{C6411549-6FF3-4E97-9902-6F69F8E0DB45}"/>
                </a:ext>
              </a:extLst>
            </p:cNvPr>
            <p:cNvSpPr/>
            <p:nvPr/>
          </p:nvSpPr>
          <p:spPr>
            <a:xfrm>
              <a:off x="9285154" y="2095234"/>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Spezialisierte Wohnformen (Erreichbarkeit, Ausstattung) erforderlich </a:t>
              </a:r>
            </a:p>
          </p:txBody>
        </p:sp>
        <p:sp>
          <p:nvSpPr>
            <p:cNvPr id="34" name="Rechteck: abgerundete Ecken 33">
              <a:extLst>
                <a:ext uri="{FF2B5EF4-FFF2-40B4-BE49-F238E27FC236}">
                  <a16:creationId xmlns:a16="http://schemas.microsoft.com/office/drawing/2014/main" id="{C24855C6-1BAF-4470-8006-B8524004FF9A}"/>
                </a:ext>
              </a:extLst>
            </p:cNvPr>
            <p:cNvSpPr/>
            <p:nvPr/>
          </p:nvSpPr>
          <p:spPr>
            <a:xfrm>
              <a:off x="9285154" y="2815315"/>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Wohnungs- und Quartiersaus-</a:t>
              </a:r>
              <a:r>
                <a:rPr lang="de-AT" sz="1200" dirty="0" err="1">
                  <a:solidFill>
                    <a:schemeClr val="tx1"/>
                  </a:solidFill>
                </a:rPr>
                <a:t>stattungen</a:t>
              </a:r>
              <a:r>
                <a:rPr lang="de-AT" sz="1200" dirty="0">
                  <a:solidFill>
                    <a:schemeClr val="tx1"/>
                  </a:solidFill>
                </a:rPr>
                <a:t> brauchen baulich-infrastrukturelle Anpassungen </a:t>
              </a:r>
            </a:p>
          </p:txBody>
        </p:sp>
      </p:grpSp>
      <p:sp>
        <p:nvSpPr>
          <p:cNvPr id="3" name="Rechteck: abgerundete Ecken 2">
            <a:extLst>
              <a:ext uri="{FF2B5EF4-FFF2-40B4-BE49-F238E27FC236}">
                <a16:creationId xmlns:a16="http://schemas.microsoft.com/office/drawing/2014/main" id="{6F5833B6-9795-4D5F-8E32-9B6C52092404}"/>
              </a:ext>
            </a:extLst>
          </p:cNvPr>
          <p:cNvSpPr/>
          <p:nvPr/>
        </p:nvSpPr>
        <p:spPr>
          <a:xfrm>
            <a:off x="6744072" y="836712"/>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Entwicklungstendenzen</a:t>
            </a:r>
          </a:p>
        </p:txBody>
      </p:sp>
      <p:sp>
        <p:nvSpPr>
          <p:cNvPr id="4" name="Rechteck: abgerundete Ecken 3">
            <a:extLst>
              <a:ext uri="{FF2B5EF4-FFF2-40B4-BE49-F238E27FC236}">
                <a16:creationId xmlns:a16="http://schemas.microsoft.com/office/drawing/2014/main" id="{1408E78D-1A5F-4E92-9569-FBAEC78D2B02}"/>
              </a:ext>
            </a:extLst>
          </p:cNvPr>
          <p:cNvSpPr/>
          <p:nvPr/>
        </p:nvSpPr>
        <p:spPr>
          <a:xfrm>
            <a:off x="9293661" y="836712"/>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Herausforderungen für die  Stadtentwicklung</a:t>
            </a:r>
          </a:p>
        </p:txBody>
      </p:sp>
      <p:sp>
        <p:nvSpPr>
          <p:cNvPr id="43" name="Pfeil: Fünfeck 42">
            <a:extLst>
              <a:ext uri="{FF2B5EF4-FFF2-40B4-BE49-F238E27FC236}">
                <a16:creationId xmlns:a16="http://schemas.microsoft.com/office/drawing/2014/main" id="{3D96C077-6DCC-4080-8145-C61D30E3D5BA}"/>
              </a:ext>
            </a:extLst>
          </p:cNvPr>
          <p:cNvSpPr/>
          <p:nvPr/>
        </p:nvSpPr>
        <p:spPr>
          <a:xfrm>
            <a:off x="5303912" y="1463793"/>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grpSp>
        <p:nvGrpSpPr>
          <p:cNvPr id="44" name="Gruppieren 43">
            <a:extLst>
              <a:ext uri="{FF2B5EF4-FFF2-40B4-BE49-F238E27FC236}">
                <a16:creationId xmlns:a16="http://schemas.microsoft.com/office/drawing/2014/main" id="{0171132F-98C6-431E-8485-1E04B05E6F6B}"/>
              </a:ext>
            </a:extLst>
          </p:cNvPr>
          <p:cNvGrpSpPr/>
          <p:nvPr/>
        </p:nvGrpSpPr>
        <p:grpSpPr>
          <a:xfrm>
            <a:off x="950667" y="764788"/>
            <a:ext cx="4518000" cy="5796704"/>
            <a:chOff x="5648861" y="728640"/>
            <a:chExt cx="4518000" cy="5796704"/>
          </a:xfrm>
        </p:grpSpPr>
        <p:sp>
          <p:nvSpPr>
            <p:cNvPr id="45" name="Rechteck: eine Ecke abgeschnitten 44">
              <a:extLst>
                <a:ext uri="{FF2B5EF4-FFF2-40B4-BE49-F238E27FC236}">
                  <a16:creationId xmlns:a16="http://schemas.microsoft.com/office/drawing/2014/main" id="{A9E65B19-E7C1-46C9-A13E-C26A94C1ABA6}"/>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46" name="Rechteck: abgerundete Ecken 45">
              <a:extLst>
                <a:ext uri="{FF2B5EF4-FFF2-40B4-BE49-F238E27FC236}">
                  <a16:creationId xmlns:a16="http://schemas.microsoft.com/office/drawing/2014/main" id="{A7EE2C66-A35F-4D16-93F3-B8F371033904}"/>
                </a:ext>
              </a:extLst>
            </p:cNvPr>
            <p:cNvSpPr/>
            <p:nvPr/>
          </p:nvSpPr>
          <p:spPr>
            <a:xfrm>
              <a:off x="6389647" y="2735815"/>
              <a:ext cx="3600000" cy="770891"/>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47" name="Rechteck: abgerundete Ecken 46">
              <a:extLst>
                <a:ext uri="{FF2B5EF4-FFF2-40B4-BE49-F238E27FC236}">
                  <a16:creationId xmlns:a16="http://schemas.microsoft.com/office/drawing/2014/main" id="{4A6497BF-0D8C-4B28-807F-18E74A564FF6}"/>
                </a:ext>
              </a:extLst>
            </p:cNvPr>
            <p:cNvSpPr/>
            <p:nvPr/>
          </p:nvSpPr>
          <p:spPr>
            <a:xfrm>
              <a:off x="6397286" y="3581982"/>
              <a:ext cx="3600000" cy="672750"/>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48" name="Rechteck: abgerundete Ecken 47">
              <a:extLst>
                <a:ext uri="{FF2B5EF4-FFF2-40B4-BE49-F238E27FC236}">
                  <a16:creationId xmlns:a16="http://schemas.microsoft.com/office/drawing/2014/main" id="{4F9374E3-3BC8-456B-AD46-6127035FCC29}"/>
                </a:ext>
              </a:extLst>
            </p:cNvPr>
            <p:cNvSpPr/>
            <p:nvPr/>
          </p:nvSpPr>
          <p:spPr>
            <a:xfrm>
              <a:off x="6398611" y="504970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49" name="Rechteck: abgerundete Ecken 48">
              <a:extLst>
                <a:ext uri="{FF2B5EF4-FFF2-40B4-BE49-F238E27FC236}">
                  <a16:creationId xmlns:a16="http://schemas.microsoft.com/office/drawing/2014/main" id="{0838C0E8-EC65-4158-80DB-3C1F4BD84DB7}"/>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50" name="Rechteck: abgerundete Ecken 49">
              <a:extLst>
                <a:ext uri="{FF2B5EF4-FFF2-40B4-BE49-F238E27FC236}">
                  <a16:creationId xmlns:a16="http://schemas.microsoft.com/office/drawing/2014/main" id="{BFAB5107-7430-4833-83C1-E4FC34312034}"/>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51" name="Rechteck: abgerundete Ecken 50">
              <a:extLst>
                <a:ext uri="{FF2B5EF4-FFF2-40B4-BE49-F238E27FC236}">
                  <a16:creationId xmlns:a16="http://schemas.microsoft.com/office/drawing/2014/main" id="{EBE137EB-ED41-4E11-B7CC-B40480A487CE}"/>
                </a:ext>
              </a:extLst>
            </p:cNvPr>
            <p:cNvSpPr/>
            <p:nvPr/>
          </p:nvSpPr>
          <p:spPr>
            <a:xfrm>
              <a:off x="6384972" y="1988840"/>
              <a:ext cx="3600000" cy="648072"/>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52" name="Rechteck: abgerundete Ecken 51">
              <a:extLst>
                <a:ext uri="{FF2B5EF4-FFF2-40B4-BE49-F238E27FC236}">
                  <a16:creationId xmlns:a16="http://schemas.microsoft.com/office/drawing/2014/main" id="{287C91FB-C5DC-4888-AF04-CC151F00CB68}"/>
                </a:ext>
              </a:extLst>
            </p:cNvPr>
            <p:cNvSpPr/>
            <p:nvPr/>
          </p:nvSpPr>
          <p:spPr>
            <a:xfrm>
              <a:off x="6377332" y="1295340"/>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53" name="Rechteck: abgerundete Ecken 52">
              <a:extLst>
                <a:ext uri="{FF2B5EF4-FFF2-40B4-BE49-F238E27FC236}">
                  <a16:creationId xmlns:a16="http://schemas.microsoft.com/office/drawing/2014/main" id="{5C8D9573-BBBE-450C-B07C-021B2FA37D40}"/>
                </a:ext>
              </a:extLst>
            </p:cNvPr>
            <p:cNvSpPr/>
            <p:nvPr/>
          </p:nvSpPr>
          <p:spPr>
            <a:xfrm>
              <a:off x="6420580" y="434755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39195059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8424936"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Raumentwicklungstrends 			</a:t>
            </a:r>
            <a:r>
              <a:rPr lang="de-AT" sz="2000" dirty="0"/>
              <a:t>	</a:t>
            </a:r>
            <a:r>
              <a:rPr lang="de-AT" sz="2000" b="1" dirty="0">
                <a:solidFill>
                  <a:srgbClr val="FF0000"/>
                </a:solidFill>
              </a:rPr>
              <a:t>Energie – Klima – Umwelt </a:t>
            </a:r>
          </a:p>
        </p:txBody>
      </p:sp>
      <p:sp>
        <p:nvSpPr>
          <p:cNvPr id="39" name="Rechteck: abgerundete Ecken 38">
            <a:extLst>
              <a:ext uri="{FF2B5EF4-FFF2-40B4-BE49-F238E27FC236}">
                <a16:creationId xmlns:a16="http://schemas.microsoft.com/office/drawing/2014/main" id="{DCDD6E21-5831-4804-B5E6-ACFEC2450E72}"/>
              </a:ext>
            </a:extLst>
          </p:cNvPr>
          <p:cNvSpPr/>
          <p:nvPr/>
        </p:nvSpPr>
        <p:spPr>
          <a:xfrm>
            <a:off x="7005485" y="4618000"/>
            <a:ext cx="4158589" cy="1234707"/>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  </a:t>
            </a:r>
            <a:br>
              <a:rPr lang="de-AT" sz="1200" b="1" dirty="0">
                <a:solidFill>
                  <a:schemeClr val="tx1"/>
                </a:solidFill>
              </a:rPr>
            </a:br>
            <a:r>
              <a:rPr lang="de-AT" sz="1200" b="1" dirty="0">
                <a:solidFill>
                  <a:schemeClr val="tx1"/>
                </a:solidFill>
              </a:rPr>
              <a:t>Wie kann die notwendige Umstellung auf EE und CO2-Reduktion beschleunigt werden (regulatorisch – Energieraumplanung, Förderungen, Projektentwicklung ..) ?</a:t>
            </a:r>
            <a:br>
              <a:rPr lang="de-AT" sz="1200" b="1" dirty="0">
                <a:solidFill>
                  <a:schemeClr val="tx1"/>
                </a:solidFill>
              </a:rPr>
            </a:br>
            <a:r>
              <a:rPr lang="de-AT" sz="1200" b="1" dirty="0">
                <a:solidFill>
                  <a:schemeClr val="tx1"/>
                </a:solidFill>
              </a:rPr>
              <a:t>Welche Klimaanpassungen sind nötig (Kühlung, Grünraum, Beschattung, Regenwasserabfluss ..)</a:t>
            </a:r>
          </a:p>
        </p:txBody>
      </p:sp>
      <p:grpSp>
        <p:nvGrpSpPr>
          <p:cNvPr id="8" name="Gruppieren 7">
            <a:extLst>
              <a:ext uri="{FF2B5EF4-FFF2-40B4-BE49-F238E27FC236}">
                <a16:creationId xmlns:a16="http://schemas.microsoft.com/office/drawing/2014/main" id="{9084EEBC-867B-46F5-8AA9-5AD421F19435}"/>
              </a:ext>
            </a:extLst>
          </p:cNvPr>
          <p:cNvGrpSpPr/>
          <p:nvPr/>
        </p:nvGrpSpPr>
        <p:grpSpPr>
          <a:xfrm>
            <a:off x="6384032" y="764704"/>
            <a:ext cx="5328592" cy="3600400"/>
            <a:chOff x="6384032" y="764704"/>
            <a:chExt cx="5328592" cy="3600400"/>
          </a:xfrm>
        </p:grpSpPr>
        <p:sp>
          <p:nvSpPr>
            <p:cNvPr id="24" name="Rechteck: eine Ecke abgeschnitten 23">
              <a:extLst>
                <a:ext uri="{FF2B5EF4-FFF2-40B4-BE49-F238E27FC236}">
                  <a16:creationId xmlns:a16="http://schemas.microsoft.com/office/drawing/2014/main" id="{BC75CD26-DC0D-4997-81E2-61ADDADD6A5C}"/>
                </a:ext>
              </a:extLst>
            </p:cNvPr>
            <p:cNvSpPr/>
            <p:nvPr/>
          </p:nvSpPr>
          <p:spPr>
            <a:xfrm>
              <a:off x="6384032" y="764704"/>
              <a:ext cx="5328592" cy="3600400"/>
            </a:xfrm>
            <a:prstGeom prst="snip1Rect">
              <a:avLst>
                <a:gd name="adj" fmla="val 6882"/>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endParaRPr lang="de-AT" sz="1400" dirty="0">
                <a:solidFill>
                  <a:schemeClr val="tx1"/>
                </a:solidFill>
              </a:endParaRPr>
            </a:p>
          </p:txBody>
        </p:sp>
        <p:sp>
          <p:nvSpPr>
            <p:cNvPr id="25" name="Rechteck: abgerundete Ecken 24">
              <a:extLst>
                <a:ext uri="{FF2B5EF4-FFF2-40B4-BE49-F238E27FC236}">
                  <a16:creationId xmlns:a16="http://schemas.microsoft.com/office/drawing/2014/main" id="{BF4468D1-8D6A-4E33-9249-955A69E21169}"/>
                </a:ext>
              </a:extLst>
            </p:cNvPr>
            <p:cNvSpPr/>
            <p:nvPr/>
          </p:nvSpPr>
          <p:spPr>
            <a:xfrm>
              <a:off x="6762118" y="1464515"/>
              <a:ext cx="2290938" cy="62198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Berufspendelverkehr inner-</a:t>
              </a:r>
              <a:br>
                <a:rPr lang="de-AT" sz="1200" dirty="0">
                  <a:solidFill>
                    <a:schemeClr val="tx1"/>
                  </a:solidFill>
                </a:rPr>
              </a:br>
              <a:r>
                <a:rPr lang="de-AT" sz="1200" dirty="0">
                  <a:solidFill>
                    <a:schemeClr val="tx1"/>
                  </a:solidFill>
                </a:rPr>
                <a:t>städtisch leicht abnehmend, </a:t>
              </a:r>
              <a:r>
                <a:rPr lang="de-AT" sz="1200" dirty="0" err="1">
                  <a:solidFill>
                    <a:schemeClr val="tx1"/>
                  </a:solidFill>
                </a:rPr>
                <a:t>ÖV+Rad</a:t>
              </a:r>
              <a:r>
                <a:rPr lang="de-AT" sz="1200" dirty="0">
                  <a:solidFill>
                    <a:schemeClr val="tx1"/>
                  </a:solidFill>
                </a:rPr>
                <a:t> gewinnen Bedeutung   </a:t>
              </a:r>
            </a:p>
          </p:txBody>
        </p:sp>
        <p:sp>
          <p:nvSpPr>
            <p:cNvPr id="26" name="Rechteck: abgerundete Ecken 25">
              <a:extLst>
                <a:ext uri="{FF2B5EF4-FFF2-40B4-BE49-F238E27FC236}">
                  <a16:creationId xmlns:a16="http://schemas.microsoft.com/office/drawing/2014/main" id="{6EB70A84-31FC-4055-B611-CE58031ACBED}"/>
                </a:ext>
              </a:extLst>
            </p:cNvPr>
            <p:cNvSpPr/>
            <p:nvPr/>
          </p:nvSpPr>
          <p:spPr>
            <a:xfrm>
              <a:off x="6762118" y="2223161"/>
              <a:ext cx="2290938" cy="62198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err="1">
                  <a:solidFill>
                    <a:schemeClr val="tx1"/>
                  </a:solidFill>
                </a:rPr>
                <a:t>Niedrigstenergie</a:t>
              </a:r>
              <a:r>
                <a:rPr lang="de-AT" sz="1200" dirty="0">
                  <a:solidFill>
                    <a:schemeClr val="tx1"/>
                  </a:solidFill>
                </a:rPr>
                <a:t>-Standard, Ge-</a:t>
              </a:r>
              <a:r>
                <a:rPr lang="de-AT" sz="1200" dirty="0" err="1">
                  <a:solidFill>
                    <a:schemeClr val="tx1"/>
                  </a:solidFill>
                </a:rPr>
                <a:t>bäudesanierung</a:t>
              </a:r>
              <a:r>
                <a:rPr lang="de-AT" sz="1200" dirty="0">
                  <a:solidFill>
                    <a:schemeClr val="tx1"/>
                  </a:solidFill>
                </a:rPr>
                <a:t> steigt, </a:t>
              </a:r>
              <a:r>
                <a:rPr lang="de-AT" sz="1200" dirty="0" err="1">
                  <a:solidFill>
                    <a:schemeClr val="tx1"/>
                  </a:solidFill>
                </a:rPr>
                <a:t>Umstel-lung</a:t>
              </a:r>
              <a:r>
                <a:rPr lang="de-AT" sz="1200" dirty="0">
                  <a:solidFill>
                    <a:schemeClr val="tx1"/>
                  </a:solidFill>
                </a:rPr>
                <a:t> auf erneuerbare Energie</a:t>
              </a:r>
            </a:p>
          </p:txBody>
        </p:sp>
        <p:sp>
          <p:nvSpPr>
            <p:cNvPr id="27" name="Rechteck: abgerundete Ecken 26">
              <a:extLst>
                <a:ext uri="{FF2B5EF4-FFF2-40B4-BE49-F238E27FC236}">
                  <a16:creationId xmlns:a16="http://schemas.microsoft.com/office/drawing/2014/main" id="{73041C37-1814-43A6-B39B-590C73D58E09}"/>
                </a:ext>
              </a:extLst>
            </p:cNvPr>
            <p:cNvSpPr/>
            <p:nvPr/>
          </p:nvSpPr>
          <p:spPr>
            <a:xfrm>
              <a:off x="6762117" y="2992685"/>
              <a:ext cx="2290938" cy="62198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Flächen im </a:t>
              </a:r>
              <a:r>
                <a:rPr lang="de-AT" sz="1200" dirty="0" err="1">
                  <a:solidFill>
                    <a:schemeClr val="tx1"/>
                  </a:solidFill>
                </a:rPr>
                <a:t>öff</a:t>
              </a:r>
              <a:r>
                <a:rPr lang="de-AT" sz="1200" dirty="0">
                  <a:solidFill>
                    <a:schemeClr val="tx1"/>
                  </a:solidFill>
                </a:rPr>
                <a:t>. Raum und Verkehr effizienter genutzt, Flächen- und Baustoffrecycling </a:t>
              </a:r>
            </a:p>
          </p:txBody>
        </p:sp>
        <p:sp>
          <p:nvSpPr>
            <p:cNvPr id="36" name="Rechteck: abgerundete Ecken 35">
              <a:extLst>
                <a:ext uri="{FF2B5EF4-FFF2-40B4-BE49-F238E27FC236}">
                  <a16:creationId xmlns:a16="http://schemas.microsoft.com/office/drawing/2014/main" id="{B8008AD0-B3F3-4889-BA46-0DEA586F9ED2}"/>
                </a:ext>
              </a:extLst>
            </p:cNvPr>
            <p:cNvSpPr/>
            <p:nvPr/>
          </p:nvSpPr>
          <p:spPr>
            <a:xfrm>
              <a:off x="9311707" y="1464515"/>
              <a:ext cx="2213100" cy="62198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Umbau des </a:t>
              </a:r>
              <a:r>
                <a:rPr lang="de-AT" sz="1200" dirty="0" err="1">
                  <a:solidFill>
                    <a:schemeClr val="tx1"/>
                  </a:solidFill>
                </a:rPr>
                <a:t>öff</a:t>
              </a:r>
              <a:r>
                <a:rPr lang="de-AT" sz="1200" dirty="0">
                  <a:solidFill>
                    <a:schemeClr val="tx1"/>
                  </a:solidFill>
                </a:rPr>
                <a:t>. (Straßen-) Raums für Rad und Fußverkehr</a:t>
              </a:r>
            </a:p>
          </p:txBody>
        </p:sp>
        <p:sp>
          <p:nvSpPr>
            <p:cNvPr id="37" name="Rechteck: abgerundete Ecken 36">
              <a:extLst>
                <a:ext uri="{FF2B5EF4-FFF2-40B4-BE49-F238E27FC236}">
                  <a16:creationId xmlns:a16="http://schemas.microsoft.com/office/drawing/2014/main" id="{E157FE8C-8ABB-4F60-ABA4-B1B10830F93B}"/>
                </a:ext>
              </a:extLst>
            </p:cNvPr>
            <p:cNvSpPr/>
            <p:nvPr/>
          </p:nvSpPr>
          <p:spPr>
            <a:xfrm>
              <a:off x="9308000" y="2223161"/>
              <a:ext cx="2216806" cy="62198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Kosten für Erneuerbare Energie-Umstellung hoch – Förderungs-bedarf Sanierung </a:t>
              </a:r>
            </a:p>
          </p:txBody>
        </p:sp>
        <p:sp>
          <p:nvSpPr>
            <p:cNvPr id="38" name="Rechteck: abgerundete Ecken 37">
              <a:extLst>
                <a:ext uri="{FF2B5EF4-FFF2-40B4-BE49-F238E27FC236}">
                  <a16:creationId xmlns:a16="http://schemas.microsoft.com/office/drawing/2014/main" id="{E3A48A9E-A9CC-4D37-AF30-17D87856B820}"/>
                </a:ext>
              </a:extLst>
            </p:cNvPr>
            <p:cNvSpPr/>
            <p:nvPr/>
          </p:nvSpPr>
          <p:spPr>
            <a:xfrm>
              <a:off x="9308000" y="2973834"/>
              <a:ext cx="2216806" cy="62198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Gebäudesanierung und neue Energiesysteme integriert, Bestandssanierung vorrangig </a:t>
              </a:r>
            </a:p>
          </p:txBody>
        </p:sp>
        <p:sp>
          <p:nvSpPr>
            <p:cNvPr id="6" name="Rechteck: abgerundete Ecken 5">
              <a:extLst>
                <a:ext uri="{FF2B5EF4-FFF2-40B4-BE49-F238E27FC236}">
                  <a16:creationId xmlns:a16="http://schemas.microsoft.com/office/drawing/2014/main" id="{B6E735FC-3998-41BD-88CF-8DE10FA249CD}"/>
                </a:ext>
              </a:extLst>
            </p:cNvPr>
            <p:cNvSpPr/>
            <p:nvPr/>
          </p:nvSpPr>
          <p:spPr>
            <a:xfrm>
              <a:off x="6753037" y="3717096"/>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Hitzesommer und Extremwetter-Ereignisse nehmen zu</a:t>
              </a:r>
            </a:p>
          </p:txBody>
        </p:sp>
        <p:sp>
          <p:nvSpPr>
            <p:cNvPr id="7" name="Rechteck: abgerundete Ecken 6">
              <a:extLst>
                <a:ext uri="{FF2B5EF4-FFF2-40B4-BE49-F238E27FC236}">
                  <a16:creationId xmlns:a16="http://schemas.microsoft.com/office/drawing/2014/main" id="{9414C763-B117-4A78-AE0D-A44A94B6CE14}"/>
                </a:ext>
              </a:extLst>
            </p:cNvPr>
            <p:cNvSpPr/>
            <p:nvPr/>
          </p:nvSpPr>
          <p:spPr>
            <a:xfrm>
              <a:off x="9298920" y="3699638"/>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Gebäudebeschattung und -</a:t>
              </a:r>
              <a:r>
                <a:rPr lang="de-AT" sz="1200" dirty="0" err="1">
                  <a:solidFill>
                    <a:schemeClr val="tx1"/>
                  </a:solidFill>
                </a:rPr>
                <a:t>küh-lung</a:t>
              </a:r>
              <a:r>
                <a:rPr lang="de-AT" sz="1200" dirty="0">
                  <a:solidFill>
                    <a:schemeClr val="tx1"/>
                  </a:solidFill>
                </a:rPr>
                <a:t>, Begrünung/ Beschattung im </a:t>
              </a:r>
              <a:r>
                <a:rPr lang="de-AT" sz="1200" dirty="0" err="1">
                  <a:solidFill>
                    <a:schemeClr val="tx1"/>
                  </a:solidFill>
                </a:rPr>
                <a:t>öff</a:t>
              </a:r>
              <a:r>
                <a:rPr lang="de-AT" sz="1200" dirty="0">
                  <a:solidFill>
                    <a:schemeClr val="tx1"/>
                  </a:solidFill>
                </a:rPr>
                <a:t>. Raum, Wasserabfluss </a:t>
              </a:r>
            </a:p>
          </p:txBody>
        </p:sp>
      </p:grpSp>
      <p:sp>
        <p:nvSpPr>
          <p:cNvPr id="5" name="Rechteck: abgerundete Ecken 4">
            <a:extLst>
              <a:ext uri="{FF2B5EF4-FFF2-40B4-BE49-F238E27FC236}">
                <a16:creationId xmlns:a16="http://schemas.microsoft.com/office/drawing/2014/main" id="{DB8F27B8-5251-441D-B695-D30F0C1D89C5}"/>
              </a:ext>
            </a:extLst>
          </p:cNvPr>
          <p:cNvSpPr/>
          <p:nvPr/>
        </p:nvSpPr>
        <p:spPr>
          <a:xfrm>
            <a:off x="6744072" y="836712"/>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Entwicklungstendenzen</a:t>
            </a:r>
          </a:p>
        </p:txBody>
      </p:sp>
      <p:sp>
        <p:nvSpPr>
          <p:cNvPr id="9" name="Rechteck: abgerundete Ecken 8">
            <a:extLst>
              <a:ext uri="{FF2B5EF4-FFF2-40B4-BE49-F238E27FC236}">
                <a16:creationId xmlns:a16="http://schemas.microsoft.com/office/drawing/2014/main" id="{3A668868-2C47-4463-9F9E-CF730A5125D3}"/>
              </a:ext>
            </a:extLst>
          </p:cNvPr>
          <p:cNvSpPr/>
          <p:nvPr/>
        </p:nvSpPr>
        <p:spPr>
          <a:xfrm>
            <a:off x="9293661" y="836712"/>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Herausforderungen für die  Stadtentwicklung</a:t>
            </a:r>
          </a:p>
        </p:txBody>
      </p:sp>
      <p:sp>
        <p:nvSpPr>
          <p:cNvPr id="28" name="Pfeil: Fünfeck 27">
            <a:extLst>
              <a:ext uri="{FF2B5EF4-FFF2-40B4-BE49-F238E27FC236}">
                <a16:creationId xmlns:a16="http://schemas.microsoft.com/office/drawing/2014/main" id="{99E29CB2-8585-43C7-B199-7E317C189EE9}"/>
              </a:ext>
            </a:extLst>
          </p:cNvPr>
          <p:cNvSpPr/>
          <p:nvPr/>
        </p:nvSpPr>
        <p:spPr>
          <a:xfrm>
            <a:off x="5303912" y="1463793"/>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grpSp>
        <p:nvGrpSpPr>
          <p:cNvPr id="29" name="Gruppieren 28">
            <a:extLst>
              <a:ext uri="{FF2B5EF4-FFF2-40B4-BE49-F238E27FC236}">
                <a16:creationId xmlns:a16="http://schemas.microsoft.com/office/drawing/2014/main" id="{BD46CC48-9DAE-420F-A119-5D8F605138DC}"/>
              </a:ext>
            </a:extLst>
          </p:cNvPr>
          <p:cNvGrpSpPr/>
          <p:nvPr/>
        </p:nvGrpSpPr>
        <p:grpSpPr>
          <a:xfrm>
            <a:off x="929928" y="728640"/>
            <a:ext cx="4518000" cy="5796704"/>
            <a:chOff x="5648861" y="728640"/>
            <a:chExt cx="4518000" cy="5796704"/>
          </a:xfrm>
        </p:grpSpPr>
        <p:sp>
          <p:nvSpPr>
            <p:cNvPr id="30" name="Rechteck: eine Ecke abgeschnitten 29">
              <a:extLst>
                <a:ext uri="{FF2B5EF4-FFF2-40B4-BE49-F238E27FC236}">
                  <a16:creationId xmlns:a16="http://schemas.microsoft.com/office/drawing/2014/main" id="{1D64EE58-79D9-47A5-B602-0FF65BD0514E}"/>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31" name="Rechteck: abgerundete Ecken 30">
              <a:extLst>
                <a:ext uri="{FF2B5EF4-FFF2-40B4-BE49-F238E27FC236}">
                  <a16:creationId xmlns:a16="http://schemas.microsoft.com/office/drawing/2014/main" id="{EC6B2006-FE64-4366-8DED-95FD427190BB}"/>
                </a:ext>
              </a:extLst>
            </p:cNvPr>
            <p:cNvSpPr/>
            <p:nvPr/>
          </p:nvSpPr>
          <p:spPr>
            <a:xfrm>
              <a:off x="6389647" y="2735815"/>
              <a:ext cx="3600000" cy="770891"/>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32" name="Rechteck: abgerundete Ecken 31">
              <a:extLst>
                <a:ext uri="{FF2B5EF4-FFF2-40B4-BE49-F238E27FC236}">
                  <a16:creationId xmlns:a16="http://schemas.microsoft.com/office/drawing/2014/main" id="{44325457-18B9-4647-BA06-669AFAACD69E}"/>
                </a:ext>
              </a:extLst>
            </p:cNvPr>
            <p:cNvSpPr/>
            <p:nvPr/>
          </p:nvSpPr>
          <p:spPr>
            <a:xfrm>
              <a:off x="6397286" y="3581982"/>
              <a:ext cx="3600000" cy="672750"/>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33" name="Rechteck: abgerundete Ecken 32">
              <a:extLst>
                <a:ext uri="{FF2B5EF4-FFF2-40B4-BE49-F238E27FC236}">
                  <a16:creationId xmlns:a16="http://schemas.microsoft.com/office/drawing/2014/main" id="{AEA0C89A-35E4-4B75-9532-92382769C63C}"/>
                </a:ext>
              </a:extLst>
            </p:cNvPr>
            <p:cNvSpPr/>
            <p:nvPr/>
          </p:nvSpPr>
          <p:spPr>
            <a:xfrm>
              <a:off x="6398611" y="5049705"/>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34" name="Rechteck: abgerundete Ecken 33">
              <a:extLst>
                <a:ext uri="{FF2B5EF4-FFF2-40B4-BE49-F238E27FC236}">
                  <a16:creationId xmlns:a16="http://schemas.microsoft.com/office/drawing/2014/main" id="{2D133D4C-3DF9-45BA-B9A4-6402D34F66A4}"/>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35" name="Rechteck: abgerundete Ecken 34">
              <a:extLst>
                <a:ext uri="{FF2B5EF4-FFF2-40B4-BE49-F238E27FC236}">
                  <a16:creationId xmlns:a16="http://schemas.microsoft.com/office/drawing/2014/main" id="{DFC7E6C9-69CA-425D-9378-A69DFAB41BB2}"/>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51" name="Rechteck: abgerundete Ecken 50">
              <a:extLst>
                <a:ext uri="{FF2B5EF4-FFF2-40B4-BE49-F238E27FC236}">
                  <a16:creationId xmlns:a16="http://schemas.microsoft.com/office/drawing/2014/main" id="{1663C175-E122-4BBB-9176-C7F88454FB7B}"/>
                </a:ext>
              </a:extLst>
            </p:cNvPr>
            <p:cNvSpPr/>
            <p:nvPr/>
          </p:nvSpPr>
          <p:spPr>
            <a:xfrm>
              <a:off x="6384972" y="1988840"/>
              <a:ext cx="3600000" cy="648072"/>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52" name="Rechteck: abgerundete Ecken 51">
              <a:extLst>
                <a:ext uri="{FF2B5EF4-FFF2-40B4-BE49-F238E27FC236}">
                  <a16:creationId xmlns:a16="http://schemas.microsoft.com/office/drawing/2014/main" id="{7B1BD943-CB30-4709-AFA6-4899929CD0D5}"/>
                </a:ext>
              </a:extLst>
            </p:cNvPr>
            <p:cNvSpPr/>
            <p:nvPr/>
          </p:nvSpPr>
          <p:spPr>
            <a:xfrm>
              <a:off x="6377332" y="1295340"/>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53" name="Rechteck: abgerundete Ecken 52">
              <a:extLst>
                <a:ext uri="{FF2B5EF4-FFF2-40B4-BE49-F238E27FC236}">
                  <a16:creationId xmlns:a16="http://schemas.microsoft.com/office/drawing/2014/main" id="{F1401522-D973-456C-98D2-5E1231DCAE7F}"/>
                </a:ext>
              </a:extLst>
            </p:cNvPr>
            <p:cNvSpPr/>
            <p:nvPr/>
          </p:nvSpPr>
          <p:spPr>
            <a:xfrm>
              <a:off x="6420580" y="4347555"/>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271327235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93035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Raumentwicklungstrends  		</a:t>
            </a:r>
            <a:r>
              <a:rPr lang="de-AT" sz="2000" dirty="0"/>
              <a:t>	</a:t>
            </a:r>
            <a:r>
              <a:rPr lang="de-AT" sz="2000" b="1" dirty="0">
                <a:solidFill>
                  <a:srgbClr val="FF0000"/>
                </a:solidFill>
              </a:rPr>
              <a:t>Standort + Funktion in der Region</a:t>
            </a:r>
          </a:p>
        </p:txBody>
      </p:sp>
      <p:grpSp>
        <p:nvGrpSpPr>
          <p:cNvPr id="5" name="Gruppieren 4">
            <a:extLst>
              <a:ext uri="{FF2B5EF4-FFF2-40B4-BE49-F238E27FC236}">
                <a16:creationId xmlns:a16="http://schemas.microsoft.com/office/drawing/2014/main" id="{305385D9-F103-44EC-8661-86F8265616B1}"/>
              </a:ext>
            </a:extLst>
          </p:cNvPr>
          <p:cNvGrpSpPr/>
          <p:nvPr/>
        </p:nvGrpSpPr>
        <p:grpSpPr>
          <a:xfrm>
            <a:off x="6384032" y="764704"/>
            <a:ext cx="5328592" cy="3334214"/>
            <a:chOff x="6384032" y="764704"/>
            <a:chExt cx="5328592" cy="3334214"/>
          </a:xfrm>
        </p:grpSpPr>
        <p:sp>
          <p:nvSpPr>
            <p:cNvPr id="24" name="Rechteck: eine Ecke abgeschnitten 23">
              <a:extLst>
                <a:ext uri="{FF2B5EF4-FFF2-40B4-BE49-F238E27FC236}">
                  <a16:creationId xmlns:a16="http://schemas.microsoft.com/office/drawing/2014/main" id="{BC75CD26-DC0D-4997-81E2-61ADDADD6A5C}"/>
                </a:ext>
              </a:extLst>
            </p:cNvPr>
            <p:cNvSpPr/>
            <p:nvPr/>
          </p:nvSpPr>
          <p:spPr>
            <a:xfrm>
              <a:off x="6384032" y="764704"/>
              <a:ext cx="5328592" cy="3334214"/>
            </a:xfrm>
            <a:prstGeom prst="snip1Rect">
              <a:avLst>
                <a:gd name="adj" fmla="val 6882"/>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endParaRPr lang="de-AT" sz="1400" dirty="0">
                <a:solidFill>
                  <a:schemeClr val="tx1"/>
                </a:solidFill>
              </a:endParaRPr>
            </a:p>
          </p:txBody>
        </p:sp>
        <p:sp>
          <p:nvSpPr>
            <p:cNvPr id="25" name="Rechteck: abgerundete Ecken 24">
              <a:extLst>
                <a:ext uri="{FF2B5EF4-FFF2-40B4-BE49-F238E27FC236}">
                  <a16:creationId xmlns:a16="http://schemas.microsoft.com/office/drawing/2014/main" id="{BF4468D1-8D6A-4E33-9249-955A69E21169}"/>
                </a:ext>
              </a:extLst>
            </p:cNvPr>
            <p:cNvSpPr/>
            <p:nvPr/>
          </p:nvSpPr>
          <p:spPr>
            <a:xfrm>
              <a:off x="6752782" y="1412776"/>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Wissen, Steuerung der Wirt-</a:t>
              </a:r>
              <a:r>
                <a:rPr lang="de-AT" sz="1200" dirty="0" err="1">
                  <a:solidFill>
                    <a:schemeClr val="tx1"/>
                  </a:solidFill>
                </a:rPr>
                <a:t>schaft</a:t>
              </a:r>
              <a:r>
                <a:rPr lang="de-AT" sz="1200" dirty="0">
                  <a:solidFill>
                    <a:schemeClr val="tx1"/>
                  </a:solidFill>
                </a:rPr>
                <a:t>, Administration und </a:t>
              </a:r>
              <a:r>
                <a:rPr lang="de-AT" sz="1200" dirty="0" err="1">
                  <a:solidFill>
                    <a:schemeClr val="tx1"/>
                  </a:solidFill>
                </a:rPr>
                <a:t>Governance</a:t>
              </a:r>
              <a:r>
                <a:rPr lang="de-AT" sz="1200" dirty="0">
                  <a:solidFill>
                    <a:schemeClr val="tx1"/>
                  </a:solidFill>
                </a:rPr>
                <a:t> bleiben in der Stadt</a:t>
              </a:r>
            </a:p>
          </p:txBody>
        </p:sp>
        <p:sp>
          <p:nvSpPr>
            <p:cNvPr id="26" name="Rechteck: abgerundete Ecken 25">
              <a:extLst>
                <a:ext uri="{FF2B5EF4-FFF2-40B4-BE49-F238E27FC236}">
                  <a16:creationId xmlns:a16="http://schemas.microsoft.com/office/drawing/2014/main" id="{6EB70A84-31FC-4055-B611-CE58031ACBED}"/>
                </a:ext>
              </a:extLst>
            </p:cNvPr>
            <p:cNvSpPr/>
            <p:nvPr/>
          </p:nvSpPr>
          <p:spPr>
            <a:xfrm>
              <a:off x="6752782" y="2115334"/>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Hohe Attraktivität in der räumlich kompakten Nähe von Wirtschaft und Wohnen </a:t>
              </a:r>
            </a:p>
          </p:txBody>
        </p:sp>
        <p:sp>
          <p:nvSpPr>
            <p:cNvPr id="27" name="Rechteck: abgerundete Ecken 26">
              <a:extLst>
                <a:ext uri="{FF2B5EF4-FFF2-40B4-BE49-F238E27FC236}">
                  <a16:creationId xmlns:a16="http://schemas.microsoft.com/office/drawing/2014/main" id="{73041C37-1814-43A6-B39B-590C73D58E09}"/>
                </a:ext>
              </a:extLst>
            </p:cNvPr>
            <p:cNvSpPr/>
            <p:nvPr/>
          </p:nvSpPr>
          <p:spPr>
            <a:xfrm>
              <a:off x="6752781" y="2852872"/>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Hohe Kosten erfordern Flächen-effizienz für Wirtschaft und Wohnen </a:t>
              </a:r>
            </a:p>
          </p:txBody>
        </p:sp>
        <p:sp>
          <p:nvSpPr>
            <p:cNvPr id="36" name="Rechteck: abgerundete Ecken 35">
              <a:extLst>
                <a:ext uri="{FF2B5EF4-FFF2-40B4-BE49-F238E27FC236}">
                  <a16:creationId xmlns:a16="http://schemas.microsoft.com/office/drawing/2014/main" id="{B8008AD0-B3F3-4889-BA46-0DEA586F9ED2}"/>
                </a:ext>
              </a:extLst>
            </p:cNvPr>
            <p:cNvSpPr/>
            <p:nvPr/>
          </p:nvSpPr>
          <p:spPr>
            <a:xfrm>
              <a:off x="9302371" y="1412776"/>
              <a:ext cx="2213100"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Weiterentwicklung und Ausbau von Infrastrukturen und Firmenzentralen, F&amp; E etc. </a:t>
              </a:r>
            </a:p>
          </p:txBody>
        </p:sp>
        <p:sp>
          <p:nvSpPr>
            <p:cNvPr id="37" name="Rechteck: abgerundete Ecken 36">
              <a:extLst>
                <a:ext uri="{FF2B5EF4-FFF2-40B4-BE49-F238E27FC236}">
                  <a16:creationId xmlns:a16="http://schemas.microsoft.com/office/drawing/2014/main" id="{E157FE8C-8ABB-4F60-ABA4-B1B10830F93B}"/>
                </a:ext>
              </a:extLst>
            </p:cNvPr>
            <p:cNvSpPr/>
            <p:nvPr/>
          </p:nvSpPr>
          <p:spPr>
            <a:xfrm>
              <a:off x="9298664" y="2115334"/>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Kleinräumige Bewältigung spezifischer Nutzungskonflikte erforderlich</a:t>
              </a:r>
            </a:p>
          </p:txBody>
        </p:sp>
        <p:sp>
          <p:nvSpPr>
            <p:cNvPr id="38" name="Rechteck: abgerundete Ecken 37">
              <a:extLst>
                <a:ext uri="{FF2B5EF4-FFF2-40B4-BE49-F238E27FC236}">
                  <a16:creationId xmlns:a16="http://schemas.microsoft.com/office/drawing/2014/main" id="{E3A48A9E-A9CC-4D37-AF30-17D87856B820}"/>
                </a:ext>
              </a:extLst>
            </p:cNvPr>
            <p:cNvSpPr/>
            <p:nvPr/>
          </p:nvSpPr>
          <p:spPr>
            <a:xfrm>
              <a:off x="9298664" y="2835414"/>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Nachverdichtung, Überbauung ungenutzter Flächen, Effizienz-gewinne flexibler Arbeitsweisen</a:t>
              </a:r>
            </a:p>
          </p:txBody>
        </p:sp>
      </p:grpSp>
      <p:sp>
        <p:nvSpPr>
          <p:cNvPr id="39" name="Rechteck: abgerundete Ecken 38">
            <a:extLst>
              <a:ext uri="{FF2B5EF4-FFF2-40B4-BE49-F238E27FC236}">
                <a16:creationId xmlns:a16="http://schemas.microsoft.com/office/drawing/2014/main" id="{DCDD6E21-5831-4804-B5E6-ACFEC2450E72}"/>
              </a:ext>
            </a:extLst>
          </p:cNvPr>
          <p:cNvSpPr/>
          <p:nvPr/>
        </p:nvSpPr>
        <p:spPr>
          <a:xfrm>
            <a:off x="7005485" y="4491119"/>
            <a:ext cx="4158589" cy="1234707"/>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  </a:t>
            </a:r>
            <a:br>
              <a:rPr lang="de-AT" sz="1200" b="1" dirty="0">
                <a:solidFill>
                  <a:schemeClr val="tx1"/>
                </a:solidFill>
              </a:rPr>
            </a:br>
            <a:r>
              <a:rPr lang="de-AT" sz="1200" b="1" dirty="0">
                <a:solidFill>
                  <a:schemeClr val="tx1"/>
                </a:solidFill>
              </a:rPr>
              <a:t>Wie können die künftigen Arbeitsplätze flächeneffizient und mit wenig Störung  in der Stadt integriert werden? </a:t>
            </a:r>
          </a:p>
          <a:p>
            <a:r>
              <a:rPr lang="de-AT" sz="1200" b="1" dirty="0">
                <a:solidFill>
                  <a:schemeClr val="tx1"/>
                </a:solidFill>
              </a:rPr>
              <a:t>Wie können nötige Infrastrukturerweiterungen (F&amp;E, Unis, Logistik ..) kompakt in der Stadt untergebracht werden? </a:t>
            </a:r>
          </a:p>
        </p:txBody>
      </p:sp>
      <p:sp>
        <p:nvSpPr>
          <p:cNvPr id="6" name="Rechteck: abgerundete Ecken 5">
            <a:extLst>
              <a:ext uri="{FF2B5EF4-FFF2-40B4-BE49-F238E27FC236}">
                <a16:creationId xmlns:a16="http://schemas.microsoft.com/office/drawing/2014/main" id="{36C40326-AE82-4E2E-9D6B-1478FE41D55B}"/>
              </a:ext>
            </a:extLst>
          </p:cNvPr>
          <p:cNvSpPr/>
          <p:nvPr/>
        </p:nvSpPr>
        <p:spPr>
          <a:xfrm>
            <a:off x="6744072" y="836712"/>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Entwicklungstendenzen</a:t>
            </a:r>
          </a:p>
        </p:txBody>
      </p:sp>
      <p:sp>
        <p:nvSpPr>
          <p:cNvPr id="7" name="Rechteck: abgerundete Ecken 6">
            <a:extLst>
              <a:ext uri="{FF2B5EF4-FFF2-40B4-BE49-F238E27FC236}">
                <a16:creationId xmlns:a16="http://schemas.microsoft.com/office/drawing/2014/main" id="{E0825068-2909-4484-8A9F-CC8DC9492E57}"/>
              </a:ext>
            </a:extLst>
          </p:cNvPr>
          <p:cNvSpPr/>
          <p:nvPr/>
        </p:nvSpPr>
        <p:spPr>
          <a:xfrm>
            <a:off x="9293661" y="836712"/>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Herausforderungen für die  Stadtentwicklung</a:t>
            </a:r>
          </a:p>
        </p:txBody>
      </p:sp>
      <p:sp>
        <p:nvSpPr>
          <p:cNvPr id="42" name="Pfeil: Fünfeck 41">
            <a:extLst>
              <a:ext uri="{FF2B5EF4-FFF2-40B4-BE49-F238E27FC236}">
                <a16:creationId xmlns:a16="http://schemas.microsoft.com/office/drawing/2014/main" id="{B9EEF136-8DC7-4EF8-A5EC-848A75A64C21}"/>
              </a:ext>
            </a:extLst>
          </p:cNvPr>
          <p:cNvSpPr/>
          <p:nvPr/>
        </p:nvSpPr>
        <p:spPr>
          <a:xfrm>
            <a:off x="5303338" y="1463793"/>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grpSp>
        <p:nvGrpSpPr>
          <p:cNvPr id="43" name="Gruppieren 42">
            <a:extLst>
              <a:ext uri="{FF2B5EF4-FFF2-40B4-BE49-F238E27FC236}">
                <a16:creationId xmlns:a16="http://schemas.microsoft.com/office/drawing/2014/main" id="{305AFBD3-9F6E-46FB-8557-A5D4EE30F7D0}"/>
              </a:ext>
            </a:extLst>
          </p:cNvPr>
          <p:cNvGrpSpPr/>
          <p:nvPr/>
        </p:nvGrpSpPr>
        <p:grpSpPr>
          <a:xfrm>
            <a:off x="929354" y="728640"/>
            <a:ext cx="4518000" cy="5796704"/>
            <a:chOff x="5648861" y="728640"/>
            <a:chExt cx="4518000" cy="5796704"/>
          </a:xfrm>
        </p:grpSpPr>
        <p:sp>
          <p:nvSpPr>
            <p:cNvPr id="44" name="Rechteck: eine Ecke abgeschnitten 43">
              <a:extLst>
                <a:ext uri="{FF2B5EF4-FFF2-40B4-BE49-F238E27FC236}">
                  <a16:creationId xmlns:a16="http://schemas.microsoft.com/office/drawing/2014/main" id="{625974B2-2504-42FC-8CC6-B90E0118BA31}"/>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45" name="Rechteck: abgerundete Ecken 44">
              <a:extLst>
                <a:ext uri="{FF2B5EF4-FFF2-40B4-BE49-F238E27FC236}">
                  <a16:creationId xmlns:a16="http://schemas.microsoft.com/office/drawing/2014/main" id="{05500AE5-EE07-4A3D-B2DE-606ED9FC570C}"/>
                </a:ext>
              </a:extLst>
            </p:cNvPr>
            <p:cNvSpPr/>
            <p:nvPr/>
          </p:nvSpPr>
          <p:spPr>
            <a:xfrm>
              <a:off x="6389647" y="2735815"/>
              <a:ext cx="3600000" cy="770891"/>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46" name="Rechteck: abgerundete Ecken 45">
              <a:extLst>
                <a:ext uri="{FF2B5EF4-FFF2-40B4-BE49-F238E27FC236}">
                  <a16:creationId xmlns:a16="http://schemas.microsoft.com/office/drawing/2014/main" id="{E89FE1D6-9791-441E-8856-798B5BC44617}"/>
                </a:ext>
              </a:extLst>
            </p:cNvPr>
            <p:cNvSpPr/>
            <p:nvPr/>
          </p:nvSpPr>
          <p:spPr>
            <a:xfrm>
              <a:off x="6397286" y="3581982"/>
              <a:ext cx="3600000" cy="672750"/>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47" name="Rechteck: abgerundete Ecken 46">
              <a:extLst>
                <a:ext uri="{FF2B5EF4-FFF2-40B4-BE49-F238E27FC236}">
                  <a16:creationId xmlns:a16="http://schemas.microsoft.com/office/drawing/2014/main" id="{4DEAB75B-73AF-47E7-BA90-0BAE8E8E1A83}"/>
                </a:ext>
              </a:extLst>
            </p:cNvPr>
            <p:cNvSpPr/>
            <p:nvPr/>
          </p:nvSpPr>
          <p:spPr>
            <a:xfrm>
              <a:off x="6398611" y="5049705"/>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48" name="Rechteck: abgerundete Ecken 47">
              <a:extLst>
                <a:ext uri="{FF2B5EF4-FFF2-40B4-BE49-F238E27FC236}">
                  <a16:creationId xmlns:a16="http://schemas.microsoft.com/office/drawing/2014/main" id="{3C70272D-CE81-4311-987E-106E6832D3B1}"/>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49" name="Rechteck: abgerundete Ecken 48">
              <a:extLst>
                <a:ext uri="{FF2B5EF4-FFF2-40B4-BE49-F238E27FC236}">
                  <a16:creationId xmlns:a16="http://schemas.microsoft.com/office/drawing/2014/main" id="{452D65A3-6999-458A-BC91-4505ABF877BE}"/>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50" name="Rechteck: abgerundete Ecken 49">
              <a:extLst>
                <a:ext uri="{FF2B5EF4-FFF2-40B4-BE49-F238E27FC236}">
                  <a16:creationId xmlns:a16="http://schemas.microsoft.com/office/drawing/2014/main" id="{8E40F1B9-0CF8-463B-B7C4-1667C118D92B}"/>
                </a:ext>
              </a:extLst>
            </p:cNvPr>
            <p:cNvSpPr/>
            <p:nvPr/>
          </p:nvSpPr>
          <p:spPr>
            <a:xfrm>
              <a:off x="6384972" y="1988840"/>
              <a:ext cx="3600000" cy="648072"/>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51" name="Rechteck: abgerundete Ecken 50">
              <a:extLst>
                <a:ext uri="{FF2B5EF4-FFF2-40B4-BE49-F238E27FC236}">
                  <a16:creationId xmlns:a16="http://schemas.microsoft.com/office/drawing/2014/main" id="{2E23CE7E-89A3-4ADE-AAFF-93E4EC43EB4F}"/>
                </a:ext>
              </a:extLst>
            </p:cNvPr>
            <p:cNvSpPr/>
            <p:nvPr/>
          </p:nvSpPr>
          <p:spPr>
            <a:xfrm>
              <a:off x="6377332" y="1295340"/>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52" name="Rechteck: abgerundete Ecken 51">
              <a:extLst>
                <a:ext uri="{FF2B5EF4-FFF2-40B4-BE49-F238E27FC236}">
                  <a16:creationId xmlns:a16="http://schemas.microsoft.com/office/drawing/2014/main" id="{83D0A529-2DAB-40DA-80F3-8E4AB64799B1}"/>
                </a:ext>
              </a:extLst>
            </p:cNvPr>
            <p:cNvSpPr/>
            <p:nvPr/>
          </p:nvSpPr>
          <p:spPr>
            <a:xfrm>
              <a:off x="6420580" y="434755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199620908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7E1C638-C0C8-4255-BD54-324CD8E582D6}"/>
              </a:ext>
            </a:extLst>
          </p:cNvPr>
          <p:cNvSpPr/>
          <p:nvPr/>
        </p:nvSpPr>
        <p:spPr>
          <a:xfrm>
            <a:off x="2785592" y="2163278"/>
            <a:ext cx="6766792" cy="2869780"/>
          </a:xfrm>
          <a:prstGeom prst="ellipse">
            <a:avLst/>
          </a:prstGeom>
          <a:solidFill>
            <a:schemeClr val="accent3"/>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tIns="72000" rIns="72000" bIns="72000" rtlCol="0" anchor="ctr"/>
          <a:lstStyle/>
          <a:p>
            <a:pPr algn="ctr"/>
            <a:r>
              <a:rPr lang="de-AT" sz="3200" dirty="0">
                <a:solidFill>
                  <a:schemeClr val="accent1">
                    <a:lumMod val="50000"/>
                  </a:schemeClr>
                </a:solidFill>
                <a:effectLst>
                  <a:outerShdw blurRad="50800" dist="38100" dir="5400000" algn="t" rotWithShape="0">
                    <a:prstClr val="black">
                      <a:alpha val="40000"/>
                    </a:prstClr>
                  </a:outerShdw>
                </a:effectLst>
              </a:rPr>
              <a:t>Zusammenfassung: Raumentwicklungstrends und Globale Anforderungen für das REK Salzburg 2030</a:t>
            </a:r>
          </a:p>
        </p:txBody>
      </p:sp>
    </p:spTree>
    <p:extLst>
      <p:ext uri="{BB962C8B-B14F-4D97-AF65-F5344CB8AC3E}">
        <p14:creationId xmlns:p14="http://schemas.microsoft.com/office/powerpoint/2010/main" val="33742395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8">
            <a:extLst>
              <a:ext uri="{FF2B5EF4-FFF2-40B4-BE49-F238E27FC236}">
                <a16:creationId xmlns:a16="http://schemas.microsoft.com/office/drawing/2014/main" id="{32E3ACAF-A2E9-46B3-A673-85644B9FF226}"/>
              </a:ext>
            </a:extLst>
          </p:cNvPr>
          <p:cNvGraphicFramePr>
            <a:graphicFrameLocks noGrp="1"/>
          </p:cNvGraphicFramePr>
          <p:nvPr>
            <p:ph idx="1"/>
            <p:extLst>
              <p:ext uri="{D42A27DB-BD31-4B8C-83A1-F6EECF244321}">
                <p14:modId xmlns:p14="http://schemas.microsoft.com/office/powerpoint/2010/main" val="3071997976"/>
              </p:ext>
            </p:extLst>
          </p:nvPr>
        </p:nvGraphicFramePr>
        <p:xfrm>
          <a:off x="695325" y="908720"/>
          <a:ext cx="10896600" cy="5414283"/>
        </p:xfrm>
        <a:graphic>
          <a:graphicData uri="http://schemas.openxmlformats.org/drawingml/2006/table">
            <a:tbl>
              <a:tblPr firstRow="1" bandRow="1">
                <a:tableStyleId>{5C22544A-7EE6-4342-B048-85BDC9FD1C3A}</a:tableStyleId>
              </a:tblPr>
              <a:tblGrid>
                <a:gridCol w="504131">
                  <a:extLst>
                    <a:ext uri="{9D8B030D-6E8A-4147-A177-3AD203B41FA5}">
                      <a16:colId xmlns:a16="http://schemas.microsoft.com/office/drawing/2014/main" val="4023174202"/>
                    </a:ext>
                  </a:extLst>
                </a:gridCol>
                <a:gridCol w="2160240">
                  <a:extLst>
                    <a:ext uri="{9D8B030D-6E8A-4147-A177-3AD203B41FA5}">
                      <a16:colId xmlns:a16="http://schemas.microsoft.com/office/drawing/2014/main" val="662890482"/>
                    </a:ext>
                  </a:extLst>
                </a:gridCol>
                <a:gridCol w="8232229">
                  <a:extLst>
                    <a:ext uri="{9D8B030D-6E8A-4147-A177-3AD203B41FA5}">
                      <a16:colId xmlns:a16="http://schemas.microsoft.com/office/drawing/2014/main" val="3600465398"/>
                    </a:ext>
                  </a:extLst>
                </a:gridCol>
              </a:tblGrid>
              <a:tr h="621069">
                <a:tc>
                  <a:txBody>
                    <a:bodyPr/>
                    <a:lstStyle/>
                    <a:p>
                      <a:endParaRPr lang="de-AT" dirty="0"/>
                    </a:p>
                  </a:txBody>
                  <a:tcPr/>
                </a:tc>
                <a:tc>
                  <a:txBody>
                    <a:bodyPr/>
                    <a:lstStyle/>
                    <a:p>
                      <a:endParaRPr lang="de-AT" dirty="0"/>
                    </a:p>
                  </a:txBody>
                  <a:tcPr/>
                </a:tc>
                <a:tc>
                  <a:txBody>
                    <a:bodyPr/>
                    <a:lstStyle/>
                    <a:p>
                      <a:r>
                        <a:rPr lang="de-AT" dirty="0"/>
                        <a:t>Anforderungen laut Pariser Klimaabkommen, SDGs, Green Deal, Alpenkonvention</a:t>
                      </a:r>
                    </a:p>
                  </a:txBody>
                  <a:tcPr anchor="ctr"/>
                </a:tc>
                <a:extLst>
                  <a:ext uri="{0D108BD9-81ED-4DB2-BD59-A6C34878D82A}">
                    <a16:rowId xmlns:a16="http://schemas.microsoft.com/office/drawing/2014/main" val="114519282"/>
                  </a:ext>
                </a:extLst>
              </a:tr>
              <a:tr h="621069">
                <a:tc>
                  <a:txBody>
                    <a:bodyPr/>
                    <a:lstStyle/>
                    <a:p>
                      <a:endParaRPr lang="de-AT" dirty="0"/>
                    </a:p>
                  </a:txBody>
                  <a:tcPr/>
                </a:tc>
                <a:tc>
                  <a:txBody>
                    <a:bodyPr/>
                    <a:lstStyle/>
                    <a:p>
                      <a:r>
                        <a:rPr lang="de-AT" sz="1600" dirty="0"/>
                        <a:t>Regionale Funktion</a:t>
                      </a:r>
                    </a:p>
                  </a:txBody>
                  <a:tcPr/>
                </a:tc>
                <a:tc>
                  <a:txBody>
                    <a:bodyPr/>
                    <a:lstStyle/>
                    <a:p>
                      <a:pPr algn="l"/>
                      <a:r>
                        <a:rPr lang="de-AT" sz="1600" dirty="0"/>
                        <a:t>Ausgeglichene funktionsraumorientierte Raumentwicklung, grenzüberschreitende Zusammenarbeit, Anerkennung der Bedeutung inneralpiner Städte</a:t>
                      </a:r>
                    </a:p>
                  </a:txBody>
                  <a:tcPr/>
                </a:tc>
                <a:extLst>
                  <a:ext uri="{0D108BD9-81ED-4DB2-BD59-A6C34878D82A}">
                    <a16:rowId xmlns:a16="http://schemas.microsoft.com/office/drawing/2014/main" val="3040786413"/>
                  </a:ext>
                </a:extLst>
              </a:tr>
              <a:tr h="621069">
                <a:tc>
                  <a:txBody>
                    <a:bodyPr/>
                    <a:lstStyle/>
                    <a:p>
                      <a:endParaRPr lang="de-AT" dirty="0"/>
                    </a:p>
                  </a:txBody>
                  <a:tcPr/>
                </a:tc>
                <a:tc>
                  <a:txBody>
                    <a:bodyPr/>
                    <a:lstStyle/>
                    <a:p>
                      <a:r>
                        <a:rPr lang="de-AT" sz="1600" dirty="0"/>
                        <a:t>Siedlungsentwicklung: Bev. &amp; Wohnen</a:t>
                      </a:r>
                    </a:p>
                  </a:txBody>
                  <a:tcPr/>
                </a:tc>
                <a:tc>
                  <a:txBody>
                    <a:bodyPr/>
                    <a:lstStyle/>
                    <a:p>
                      <a:pPr algn="l"/>
                      <a:r>
                        <a:rPr lang="de-AT" sz="1600" dirty="0"/>
                        <a:t>Sparsame Flächennutzung, Beachtung von Naturgefahren, vorausschauende integrale Planung; Energie- und Ressourcenschonendes Bauen und Renovieren, </a:t>
                      </a:r>
                    </a:p>
                  </a:txBody>
                  <a:tcPr/>
                </a:tc>
                <a:extLst>
                  <a:ext uri="{0D108BD9-81ED-4DB2-BD59-A6C34878D82A}">
                    <a16:rowId xmlns:a16="http://schemas.microsoft.com/office/drawing/2014/main" val="3968108763"/>
                  </a:ext>
                </a:extLst>
              </a:tr>
              <a:tr h="621069">
                <a:tc>
                  <a:txBody>
                    <a:bodyPr/>
                    <a:lstStyle/>
                    <a:p>
                      <a:endParaRPr lang="de-AT" dirty="0"/>
                    </a:p>
                  </a:txBody>
                  <a:tcPr/>
                </a:tc>
                <a:tc>
                  <a:txBody>
                    <a:bodyPr/>
                    <a:lstStyle/>
                    <a:p>
                      <a:r>
                        <a:rPr lang="de-AT" sz="1600" dirty="0"/>
                        <a:t>Wirtschaft und Beschäftigung</a:t>
                      </a:r>
                    </a:p>
                  </a:txBody>
                  <a:tcPr/>
                </a:tc>
                <a:tc>
                  <a:txBody>
                    <a:bodyPr/>
                    <a:lstStyle/>
                    <a:p>
                      <a:pPr algn="l"/>
                      <a:r>
                        <a:rPr lang="de-AT" sz="1600" dirty="0"/>
                        <a:t>Nachhaltige, kreislauforientierte Wirtschaft; menschwürdige Arbeit für alle, Einklang zwischen touristischen, ökologischen und sozialen Erfordernissen</a:t>
                      </a:r>
                    </a:p>
                  </a:txBody>
                  <a:tcPr/>
                </a:tc>
                <a:extLst>
                  <a:ext uri="{0D108BD9-81ED-4DB2-BD59-A6C34878D82A}">
                    <a16:rowId xmlns:a16="http://schemas.microsoft.com/office/drawing/2014/main" val="3909341966"/>
                  </a:ext>
                </a:extLst>
              </a:tr>
              <a:tr h="621069">
                <a:tc>
                  <a:txBody>
                    <a:bodyPr/>
                    <a:lstStyle/>
                    <a:p>
                      <a:endParaRPr lang="de-AT" dirty="0"/>
                    </a:p>
                  </a:txBody>
                  <a:tcPr/>
                </a:tc>
                <a:tc>
                  <a:txBody>
                    <a:bodyPr/>
                    <a:lstStyle/>
                    <a:p>
                      <a:r>
                        <a:rPr lang="de-AT" sz="1600" dirty="0"/>
                        <a:t>Mobilität, Verkehr, digitale Infrastruktur</a:t>
                      </a:r>
                    </a:p>
                  </a:txBody>
                  <a:tcPr/>
                </a:tc>
                <a:tc>
                  <a:txBody>
                    <a:bodyPr/>
                    <a:lstStyle/>
                    <a:p>
                      <a:pPr algn="l"/>
                      <a:r>
                        <a:rPr lang="de-AT" sz="1600" dirty="0"/>
                        <a:t>Widerstandsfähige, nachhaltige digitale und physische Infrastruktur sowie Mobilität ausbauen, inner- und transalpinen Verkehr senken, Güterverkehr auf Schiene</a:t>
                      </a:r>
                    </a:p>
                  </a:txBody>
                  <a:tcPr/>
                </a:tc>
                <a:extLst>
                  <a:ext uri="{0D108BD9-81ED-4DB2-BD59-A6C34878D82A}">
                    <a16:rowId xmlns:a16="http://schemas.microsoft.com/office/drawing/2014/main" val="2331359910"/>
                  </a:ext>
                </a:extLst>
              </a:tr>
              <a:tr h="625388">
                <a:tc>
                  <a:txBody>
                    <a:bodyPr/>
                    <a:lstStyle/>
                    <a:p>
                      <a:endParaRPr lang="de-AT" dirty="0"/>
                    </a:p>
                  </a:txBody>
                  <a:tcPr/>
                </a:tc>
                <a:tc>
                  <a:txBody>
                    <a:bodyPr/>
                    <a:lstStyle/>
                    <a:p>
                      <a:r>
                        <a:rPr lang="de-AT" sz="1600" dirty="0"/>
                        <a:t>Klima, Energie, Umwelt, Freiraum</a:t>
                      </a:r>
                    </a:p>
                  </a:txBody>
                  <a:tcPr/>
                </a:tc>
                <a:tc>
                  <a:txBody>
                    <a:bodyPr/>
                    <a:lstStyle/>
                    <a:p>
                      <a:pPr algn="l"/>
                      <a:r>
                        <a:rPr lang="de-AT" sz="1600" dirty="0"/>
                        <a:t>Bekämpfung des Klimawandels (Versorgung mit sauberer, erschwinglicher Energie, Ökosysteme und Biodiversität erhalten und wiederherstellen [Aspekt: Luftreinhaltung, Bodenschutz, Wasserhaushalt], nachhaltige Abfallwirtschaft, Klimaneutrale Städte und Regionen); Anpassung an Klimawandel (nachhaltiger Städtebau)</a:t>
                      </a:r>
                    </a:p>
                  </a:txBody>
                  <a:tcPr/>
                </a:tc>
                <a:extLst>
                  <a:ext uri="{0D108BD9-81ED-4DB2-BD59-A6C34878D82A}">
                    <a16:rowId xmlns:a16="http://schemas.microsoft.com/office/drawing/2014/main" val="3395224338"/>
                  </a:ext>
                </a:extLst>
              </a:tr>
              <a:tr h="621069">
                <a:tc>
                  <a:txBody>
                    <a:bodyPr/>
                    <a:lstStyle/>
                    <a:p>
                      <a:endParaRPr lang="de-AT" dirty="0"/>
                    </a:p>
                  </a:txBody>
                  <a:tcPr/>
                </a:tc>
                <a:tc>
                  <a:txBody>
                    <a:bodyPr/>
                    <a:lstStyle/>
                    <a:p>
                      <a:r>
                        <a:rPr lang="de-AT" sz="1600" dirty="0"/>
                        <a:t>Gesundheit, Demographie</a:t>
                      </a:r>
                    </a:p>
                  </a:txBody>
                  <a:tcPr/>
                </a:tc>
                <a:tc>
                  <a:txBody>
                    <a:bodyPr/>
                    <a:lstStyle/>
                    <a:p>
                      <a:pPr algn="l"/>
                      <a:r>
                        <a:rPr lang="de-AT" sz="1600" dirty="0"/>
                        <a:t>Gesunde Umwelt als Lebensgrundlage, gesunder/aktiver Lebensstil für alle Altersgruppen </a:t>
                      </a:r>
                    </a:p>
                  </a:txBody>
                  <a:tcPr/>
                </a:tc>
                <a:extLst>
                  <a:ext uri="{0D108BD9-81ED-4DB2-BD59-A6C34878D82A}">
                    <a16:rowId xmlns:a16="http://schemas.microsoft.com/office/drawing/2014/main" val="4092850772"/>
                  </a:ext>
                </a:extLst>
              </a:tr>
              <a:tr h="621069">
                <a:tc>
                  <a:txBody>
                    <a:bodyPr/>
                    <a:lstStyle/>
                    <a:p>
                      <a:endParaRPr lang="de-AT" dirty="0"/>
                    </a:p>
                  </a:txBody>
                  <a:tcPr/>
                </a:tc>
                <a:tc>
                  <a:txBody>
                    <a:bodyPr/>
                    <a:lstStyle/>
                    <a:p>
                      <a:r>
                        <a:rPr lang="de-AT" sz="1600" dirty="0"/>
                        <a:t>Bildung und Wissenschaft</a:t>
                      </a:r>
                    </a:p>
                  </a:txBody>
                  <a:tcPr/>
                </a:tc>
                <a:tc>
                  <a:txBody>
                    <a:bodyPr/>
                    <a:lstStyle/>
                    <a:p>
                      <a:pPr algn="l"/>
                      <a:r>
                        <a:rPr lang="de-AT" sz="1600" dirty="0"/>
                        <a:t>Wissens- und Innovationsbeitrag zur nachhaltigen Wirtschafts- und Gesellschaftsentwicklung </a:t>
                      </a:r>
                    </a:p>
                  </a:txBody>
                  <a:tcPr/>
                </a:tc>
                <a:extLst>
                  <a:ext uri="{0D108BD9-81ED-4DB2-BD59-A6C34878D82A}">
                    <a16:rowId xmlns:a16="http://schemas.microsoft.com/office/drawing/2014/main" val="4228068026"/>
                  </a:ext>
                </a:extLst>
              </a:tr>
            </a:tbl>
          </a:graphicData>
        </a:graphic>
      </p:graphicFrame>
      <p:sp>
        <p:nvSpPr>
          <p:cNvPr id="10" name="Titel 1">
            <a:extLst>
              <a:ext uri="{FF2B5EF4-FFF2-40B4-BE49-F238E27FC236}">
                <a16:creationId xmlns:a16="http://schemas.microsoft.com/office/drawing/2014/main" id="{1416B9DE-C562-4BA6-8BC0-0C708AD8393F}"/>
              </a:ext>
            </a:extLst>
          </p:cNvPr>
          <p:cNvSpPr txBox="1">
            <a:spLocks/>
          </p:cNvSpPr>
          <p:nvPr/>
        </p:nvSpPr>
        <p:spPr>
          <a:xfrm>
            <a:off x="1343472" y="188640"/>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Übergeordnete Anforderungen – globale Ebene</a:t>
            </a:r>
            <a:endParaRPr lang="de-AT" sz="2000" b="1" dirty="0">
              <a:solidFill>
                <a:srgbClr val="FF0000"/>
              </a:solidFill>
            </a:endParaRPr>
          </a:p>
        </p:txBody>
      </p:sp>
      <p:pic>
        <p:nvPicPr>
          <p:cNvPr id="22" name="Grafik 21" descr="Ort">
            <a:extLst>
              <a:ext uri="{FF2B5EF4-FFF2-40B4-BE49-F238E27FC236}">
                <a16:creationId xmlns:a16="http://schemas.microsoft.com/office/drawing/2014/main" id="{E5C95E1C-DEE6-4F03-91C5-0A56D34162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976" y="2334500"/>
            <a:ext cx="457200" cy="457200"/>
          </a:xfrm>
          <a:prstGeom prst="rect">
            <a:avLst/>
          </a:prstGeom>
        </p:spPr>
      </p:pic>
      <p:pic>
        <p:nvPicPr>
          <p:cNvPr id="28" name="Grafik 27" descr="Euro">
            <a:extLst>
              <a:ext uri="{FF2B5EF4-FFF2-40B4-BE49-F238E27FC236}">
                <a16:creationId xmlns:a16="http://schemas.microsoft.com/office/drawing/2014/main" id="{4BEC659E-4C14-4674-B118-48FF41D084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800" y="2901955"/>
            <a:ext cx="434070" cy="434070"/>
          </a:xfrm>
          <a:prstGeom prst="rect">
            <a:avLst/>
          </a:prstGeom>
        </p:spPr>
      </p:pic>
      <p:pic>
        <p:nvPicPr>
          <p:cNvPr id="34" name="Grafik 33" descr="Netzwerk">
            <a:extLst>
              <a:ext uri="{FF2B5EF4-FFF2-40B4-BE49-F238E27FC236}">
                <a16:creationId xmlns:a16="http://schemas.microsoft.com/office/drawing/2014/main" id="{4EB17C16-D019-4201-BCCD-232FAC76F7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76" y="1621610"/>
            <a:ext cx="457200" cy="457200"/>
          </a:xfrm>
          <a:prstGeom prst="rect">
            <a:avLst/>
          </a:prstGeom>
        </p:spPr>
      </p:pic>
      <p:pic>
        <p:nvPicPr>
          <p:cNvPr id="42" name="Grafik 41" descr="Pulsierendes Herz">
            <a:extLst>
              <a:ext uri="{FF2B5EF4-FFF2-40B4-BE49-F238E27FC236}">
                <a16:creationId xmlns:a16="http://schemas.microsoft.com/office/drawing/2014/main" id="{499AA500-3C49-4F72-95B7-E583BB7C4A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723" y="5246889"/>
            <a:ext cx="457200" cy="457200"/>
          </a:xfrm>
          <a:prstGeom prst="rect">
            <a:avLst/>
          </a:prstGeom>
        </p:spPr>
      </p:pic>
      <p:grpSp>
        <p:nvGrpSpPr>
          <p:cNvPr id="3" name="Gruppieren 2">
            <a:extLst>
              <a:ext uri="{FF2B5EF4-FFF2-40B4-BE49-F238E27FC236}">
                <a16:creationId xmlns:a16="http://schemas.microsoft.com/office/drawing/2014/main" id="{888051EF-D17E-439C-93F9-364BDB9836C1}"/>
              </a:ext>
            </a:extLst>
          </p:cNvPr>
          <p:cNvGrpSpPr/>
          <p:nvPr/>
        </p:nvGrpSpPr>
        <p:grpSpPr>
          <a:xfrm>
            <a:off x="632205" y="3464076"/>
            <a:ext cx="608742" cy="457200"/>
            <a:chOff x="632205" y="3464076"/>
            <a:chExt cx="608742" cy="457200"/>
          </a:xfrm>
        </p:grpSpPr>
        <p:pic>
          <p:nvPicPr>
            <p:cNvPr id="20" name="Grafik 19" descr="Train">
              <a:extLst>
                <a:ext uri="{FF2B5EF4-FFF2-40B4-BE49-F238E27FC236}">
                  <a16:creationId xmlns:a16="http://schemas.microsoft.com/office/drawing/2014/main" id="{0A9610FD-BE0E-48C4-9FB8-FBA371033B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2205" y="3616771"/>
              <a:ext cx="291160" cy="291160"/>
            </a:xfrm>
            <a:prstGeom prst="rect">
              <a:avLst/>
            </a:prstGeom>
          </p:spPr>
        </p:pic>
        <p:pic>
          <p:nvPicPr>
            <p:cNvPr id="48" name="Grafik 47" descr="Funkmast">
              <a:extLst>
                <a:ext uri="{FF2B5EF4-FFF2-40B4-BE49-F238E27FC236}">
                  <a16:creationId xmlns:a16="http://schemas.microsoft.com/office/drawing/2014/main" id="{44277B0C-7448-442A-896D-FCAD881D84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3747" y="3464076"/>
              <a:ext cx="457200" cy="457200"/>
            </a:xfrm>
            <a:prstGeom prst="rect">
              <a:avLst/>
            </a:prstGeom>
          </p:spPr>
        </p:pic>
      </p:grpSp>
      <p:pic>
        <p:nvPicPr>
          <p:cNvPr id="56" name="Grafik 55" descr="Mikroskop">
            <a:extLst>
              <a:ext uri="{FF2B5EF4-FFF2-40B4-BE49-F238E27FC236}">
                <a16:creationId xmlns:a16="http://schemas.microsoft.com/office/drawing/2014/main" id="{1EA0A83F-E25E-42FE-9E0C-1F6758099BE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9723" y="5784946"/>
            <a:ext cx="457200" cy="457200"/>
          </a:xfrm>
          <a:prstGeom prst="rect">
            <a:avLst/>
          </a:prstGeom>
        </p:spPr>
      </p:pic>
      <p:pic>
        <p:nvPicPr>
          <p:cNvPr id="60" name="Grafik 59" descr="Pflanze">
            <a:extLst>
              <a:ext uri="{FF2B5EF4-FFF2-40B4-BE49-F238E27FC236}">
                <a16:creationId xmlns:a16="http://schemas.microsoft.com/office/drawing/2014/main" id="{3BC233EF-EABA-41CD-B98B-2AC9E6DC70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976" y="4170776"/>
            <a:ext cx="457200" cy="457200"/>
          </a:xfrm>
          <a:prstGeom prst="rect">
            <a:avLst/>
          </a:prstGeom>
        </p:spPr>
      </p:pic>
    </p:spTree>
    <p:extLst>
      <p:ext uri="{BB962C8B-B14F-4D97-AF65-F5344CB8AC3E}">
        <p14:creationId xmlns:p14="http://schemas.microsoft.com/office/powerpoint/2010/main" val="151955150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7E1C638-C0C8-4255-BD54-324CD8E582D6}"/>
              </a:ext>
            </a:extLst>
          </p:cNvPr>
          <p:cNvSpPr/>
          <p:nvPr/>
        </p:nvSpPr>
        <p:spPr>
          <a:xfrm>
            <a:off x="2785592" y="2163278"/>
            <a:ext cx="6766792" cy="2869780"/>
          </a:xfrm>
          <a:prstGeom prst="ellipse">
            <a:avLst/>
          </a:prstGeom>
          <a:solidFill>
            <a:schemeClr val="accent3"/>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tIns="72000" rIns="72000" bIns="72000" rtlCol="0" anchor="ctr"/>
          <a:lstStyle/>
          <a:p>
            <a:pPr algn="ctr"/>
            <a:r>
              <a:rPr lang="de-AT" sz="3200" dirty="0">
                <a:solidFill>
                  <a:schemeClr val="accent1">
                    <a:lumMod val="50000"/>
                  </a:schemeClr>
                </a:solidFill>
                <a:effectLst>
                  <a:outerShdw blurRad="50800" dist="38100" dir="5400000" algn="t" rotWithShape="0">
                    <a:prstClr val="black">
                      <a:alpha val="40000"/>
                    </a:prstClr>
                  </a:outerShdw>
                </a:effectLst>
              </a:rPr>
              <a:t>Vorhandene </a:t>
            </a:r>
            <a:br>
              <a:rPr lang="de-AT" sz="3200" dirty="0">
                <a:solidFill>
                  <a:schemeClr val="accent1">
                    <a:lumMod val="50000"/>
                  </a:schemeClr>
                </a:solidFill>
                <a:effectLst>
                  <a:outerShdw blurRad="50800" dist="38100" dir="5400000" algn="t" rotWithShape="0">
                    <a:prstClr val="black">
                      <a:alpha val="40000"/>
                    </a:prstClr>
                  </a:outerShdw>
                </a:effectLst>
              </a:rPr>
            </a:br>
            <a:r>
              <a:rPr lang="de-AT" sz="3200" dirty="0">
                <a:solidFill>
                  <a:schemeClr val="accent1">
                    <a:lumMod val="50000"/>
                  </a:schemeClr>
                </a:solidFill>
                <a:effectLst>
                  <a:outerShdw blurRad="50800" dist="38100" dir="5400000" algn="t" rotWithShape="0">
                    <a:prstClr val="black">
                      <a:alpha val="40000"/>
                    </a:prstClr>
                  </a:outerShdw>
                </a:effectLst>
              </a:rPr>
              <a:t>Übergeordnete Pläne und Programme relevant für das </a:t>
            </a:r>
            <a:br>
              <a:rPr lang="de-AT" sz="3200" dirty="0">
                <a:solidFill>
                  <a:schemeClr val="accent1">
                    <a:lumMod val="50000"/>
                  </a:schemeClr>
                </a:solidFill>
                <a:effectLst>
                  <a:outerShdw blurRad="50800" dist="38100" dir="5400000" algn="t" rotWithShape="0">
                    <a:prstClr val="black">
                      <a:alpha val="40000"/>
                    </a:prstClr>
                  </a:outerShdw>
                </a:effectLst>
              </a:rPr>
            </a:br>
            <a:r>
              <a:rPr lang="de-AT" sz="3200" dirty="0">
                <a:solidFill>
                  <a:schemeClr val="accent1">
                    <a:lumMod val="50000"/>
                  </a:schemeClr>
                </a:solidFill>
                <a:effectLst>
                  <a:outerShdw blurRad="50800" dist="38100" dir="5400000" algn="t" rotWithShape="0">
                    <a:prstClr val="black">
                      <a:alpha val="40000"/>
                    </a:prstClr>
                  </a:outerShdw>
                </a:effectLst>
              </a:rPr>
              <a:t>REK Salzburg 2030</a:t>
            </a:r>
          </a:p>
        </p:txBody>
      </p:sp>
    </p:spTree>
    <p:extLst>
      <p:ext uri="{BB962C8B-B14F-4D97-AF65-F5344CB8AC3E}">
        <p14:creationId xmlns:p14="http://schemas.microsoft.com/office/powerpoint/2010/main" val="142139532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8">
            <a:extLst>
              <a:ext uri="{FF2B5EF4-FFF2-40B4-BE49-F238E27FC236}">
                <a16:creationId xmlns:a16="http://schemas.microsoft.com/office/drawing/2014/main" id="{32E3ACAF-A2E9-46B3-A673-85644B9FF226}"/>
              </a:ext>
            </a:extLst>
          </p:cNvPr>
          <p:cNvGraphicFramePr>
            <a:graphicFrameLocks noGrp="1"/>
          </p:cNvGraphicFramePr>
          <p:nvPr>
            <p:ph idx="1"/>
            <p:extLst>
              <p:ext uri="{D42A27DB-BD31-4B8C-83A1-F6EECF244321}">
                <p14:modId xmlns:p14="http://schemas.microsoft.com/office/powerpoint/2010/main" val="3925209137"/>
              </p:ext>
            </p:extLst>
          </p:nvPr>
        </p:nvGraphicFramePr>
        <p:xfrm>
          <a:off x="695325" y="908720"/>
          <a:ext cx="10896600" cy="5193773"/>
        </p:xfrm>
        <a:graphic>
          <a:graphicData uri="http://schemas.openxmlformats.org/drawingml/2006/table">
            <a:tbl>
              <a:tblPr firstRow="1" bandRow="1">
                <a:tableStyleId>{5C22544A-7EE6-4342-B048-85BDC9FD1C3A}</a:tableStyleId>
              </a:tblPr>
              <a:tblGrid>
                <a:gridCol w="504131">
                  <a:extLst>
                    <a:ext uri="{9D8B030D-6E8A-4147-A177-3AD203B41FA5}">
                      <a16:colId xmlns:a16="http://schemas.microsoft.com/office/drawing/2014/main" val="4023174202"/>
                    </a:ext>
                  </a:extLst>
                </a:gridCol>
                <a:gridCol w="2160240">
                  <a:extLst>
                    <a:ext uri="{9D8B030D-6E8A-4147-A177-3AD203B41FA5}">
                      <a16:colId xmlns:a16="http://schemas.microsoft.com/office/drawing/2014/main" val="662890482"/>
                    </a:ext>
                  </a:extLst>
                </a:gridCol>
                <a:gridCol w="8232229">
                  <a:extLst>
                    <a:ext uri="{9D8B030D-6E8A-4147-A177-3AD203B41FA5}">
                      <a16:colId xmlns:a16="http://schemas.microsoft.com/office/drawing/2014/main" val="3600465398"/>
                    </a:ext>
                  </a:extLst>
                </a:gridCol>
              </a:tblGrid>
              <a:tr h="621069">
                <a:tc>
                  <a:txBody>
                    <a:bodyPr/>
                    <a:lstStyle/>
                    <a:p>
                      <a:endParaRPr lang="de-AT" dirty="0"/>
                    </a:p>
                  </a:txBody>
                  <a:tcPr/>
                </a:tc>
                <a:tc>
                  <a:txBody>
                    <a:bodyPr/>
                    <a:lstStyle/>
                    <a:p>
                      <a:r>
                        <a:rPr lang="de-AT" dirty="0"/>
                        <a:t>Anforderungen laut </a:t>
                      </a:r>
                    </a:p>
                  </a:txBody>
                  <a:tcPr/>
                </a:tc>
                <a:tc>
                  <a:txBody>
                    <a:bodyPr/>
                    <a:lstStyle/>
                    <a:p>
                      <a:r>
                        <a:rPr lang="de-AT" dirty="0"/>
                        <a:t>ÖREK, Nationaler Klimaplan, </a:t>
                      </a:r>
                      <a:r>
                        <a:rPr lang="de-AT" dirty="0" err="1"/>
                        <a:t>EuRegio</a:t>
                      </a:r>
                      <a:r>
                        <a:rPr lang="de-AT" dirty="0"/>
                        <a:t>, LEP, Sachprogramm Wohnen und Arbeiten, Masterplan Kernregion, Regionalprogramm Salzburg und Umgebungsgemeinden</a:t>
                      </a:r>
                    </a:p>
                  </a:txBody>
                  <a:tcPr/>
                </a:tc>
                <a:extLst>
                  <a:ext uri="{0D108BD9-81ED-4DB2-BD59-A6C34878D82A}">
                    <a16:rowId xmlns:a16="http://schemas.microsoft.com/office/drawing/2014/main" val="114519282"/>
                  </a:ext>
                </a:extLst>
              </a:tr>
              <a:tr h="621069">
                <a:tc>
                  <a:txBody>
                    <a:bodyPr/>
                    <a:lstStyle/>
                    <a:p>
                      <a:endParaRPr lang="de-AT" dirty="0"/>
                    </a:p>
                  </a:txBody>
                  <a:tcPr/>
                </a:tc>
                <a:tc>
                  <a:txBody>
                    <a:bodyPr/>
                    <a:lstStyle/>
                    <a:p>
                      <a:r>
                        <a:rPr lang="de-AT" sz="1600" dirty="0"/>
                        <a:t>Regionale Funktion</a:t>
                      </a:r>
                    </a:p>
                  </a:txBody>
                  <a:tcPr/>
                </a:tc>
                <a:tc>
                  <a:txBody>
                    <a:bodyPr/>
                    <a:lstStyle/>
                    <a:p>
                      <a:pPr algn="l"/>
                      <a:r>
                        <a:rPr lang="de-AT" sz="1600" i="1" dirty="0"/>
                        <a:t>Funktionsprofil Wirtschaft, Bildung und Wissenschaft, Gesundheit, Energie, Mobilität in der Region zu definieren (</a:t>
                      </a:r>
                      <a:r>
                        <a:rPr lang="de-AT" sz="1600" i="1" dirty="0" err="1"/>
                        <a:t>EuRegio</a:t>
                      </a:r>
                      <a:r>
                        <a:rPr lang="de-AT" sz="1600" i="1" dirty="0"/>
                        <a:t>, Masterplan-Kernregion, Salzburg Umgebung und Hallein) </a:t>
                      </a:r>
                    </a:p>
                  </a:txBody>
                  <a:tcPr/>
                </a:tc>
                <a:extLst>
                  <a:ext uri="{0D108BD9-81ED-4DB2-BD59-A6C34878D82A}">
                    <a16:rowId xmlns:a16="http://schemas.microsoft.com/office/drawing/2014/main" val="3040786413"/>
                  </a:ext>
                </a:extLst>
              </a:tr>
              <a:tr h="621069">
                <a:tc>
                  <a:txBody>
                    <a:bodyPr/>
                    <a:lstStyle/>
                    <a:p>
                      <a:endParaRPr lang="de-AT" dirty="0"/>
                    </a:p>
                  </a:txBody>
                  <a:tcPr/>
                </a:tc>
                <a:tc>
                  <a:txBody>
                    <a:bodyPr/>
                    <a:lstStyle/>
                    <a:p>
                      <a:r>
                        <a:rPr lang="de-AT" sz="1600" dirty="0"/>
                        <a:t>Siedlungsentwicklung: Bev. &amp; Wohnen</a:t>
                      </a:r>
                    </a:p>
                  </a:txBody>
                  <a:tcPr/>
                </a:tc>
                <a:tc>
                  <a:txBody>
                    <a:bodyPr/>
                    <a:lstStyle/>
                    <a:p>
                      <a:pPr algn="l"/>
                      <a:r>
                        <a:rPr lang="de-AT" sz="1600" i="1" dirty="0"/>
                        <a:t>Kompakte und sozial ausgewogene Siedlungsentwicklung bei Bevölkerungswachstum; </a:t>
                      </a:r>
                      <a:br>
                        <a:rPr lang="de-AT" sz="1600" i="1" dirty="0"/>
                      </a:br>
                      <a:r>
                        <a:rPr lang="de-AT" sz="1600" i="1" dirty="0"/>
                        <a:t>leistbares Wohnen </a:t>
                      </a:r>
                      <a:r>
                        <a:rPr lang="de-AT" sz="1600" i="1" u="sng" dirty="0"/>
                        <a:t>und</a:t>
                      </a:r>
                      <a:r>
                        <a:rPr lang="de-AT" sz="1600" i="1" dirty="0"/>
                        <a:t> energie-/ressourcenschonendes Bauen und Renovieren </a:t>
                      </a:r>
                    </a:p>
                  </a:txBody>
                  <a:tcPr/>
                </a:tc>
                <a:extLst>
                  <a:ext uri="{0D108BD9-81ED-4DB2-BD59-A6C34878D82A}">
                    <a16:rowId xmlns:a16="http://schemas.microsoft.com/office/drawing/2014/main" val="3968108763"/>
                  </a:ext>
                </a:extLst>
              </a:tr>
              <a:tr h="621069">
                <a:tc>
                  <a:txBody>
                    <a:bodyPr/>
                    <a:lstStyle/>
                    <a:p>
                      <a:endParaRPr lang="de-AT" dirty="0"/>
                    </a:p>
                  </a:txBody>
                  <a:tcPr/>
                </a:tc>
                <a:tc>
                  <a:txBody>
                    <a:bodyPr/>
                    <a:lstStyle/>
                    <a:p>
                      <a:r>
                        <a:rPr lang="de-AT" sz="1600" dirty="0"/>
                        <a:t>Wirtschaft und Beschäftigung</a:t>
                      </a:r>
                    </a:p>
                  </a:txBody>
                  <a:tcPr/>
                </a:tc>
                <a:tc>
                  <a:txBody>
                    <a:bodyPr/>
                    <a:lstStyle/>
                    <a:p>
                      <a:pPr algn="l"/>
                      <a:r>
                        <a:rPr lang="de-AT" sz="1600" i="1" dirty="0"/>
                        <a:t>Nachhaltige, kreislauforientierte Wirtschaft in optimaler ÖV-Erreichbarkeit und geringstmöglichen Nutzungskonflikten, Beitrag zur Reduktion von Ressourcen- und Energieverbrauch</a:t>
                      </a:r>
                    </a:p>
                  </a:txBody>
                  <a:tcPr/>
                </a:tc>
                <a:extLst>
                  <a:ext uri="{0D108BD9-81ED-4DB2-BD59-A6C34878D82A}">
                    <a16:rowId xmlns:a16="http://schemas.microsoft.com/office/drawing/2014/main" val="3909341966"/>
                  </a:ext>
                </a:extLst>
              </a:tr>
              <a:tr h="621069">
                <a:tc>
                  <a:txBody>
                    <a:bodyPr/>
                    <a:lstStyle/>
                    <a:p>
                      <a:endParaRPr lang="de-AT" dirty="0"/>
                    </a:p>
                  </a:txBody>
                  <a:tcPr/>
                </a:tc>
                <a:tc>
                  <a:txBody>
                    <a:bodyPr/>
                    <a:lstStyle/>
                    <a:p>
                      <a:r>
                        <a:rPr lang="de-AT" sz="1600" dirty="0"/>
                        <a:t>Mobilität, Verkehr, digitale Infrastruktur</a:t>
                      </a:r>
                    </a:p>
                  </a:txBody>
                  <a:tcPr/>
                </a:tc>
                <a:tc>
                  <a:txBody>
                    <a:bodyPr/>
                    <a:lstStyle/>
                    <a:p>
                      <a:pPr algn="l"/>
                      <a:r>
                        <a:rPr lang="de-AT" sz="1600" i="1" dirty="0"/>
                        <a:t>ÖV-Infrastruktur für internationale und regionale Mobilität ausbauen, regionale und städtische Logistik, Güterverkehr auf Schiene, Vollausbau digitaler Infrastruktur (Breitband, 5G)  </a:t>
                      </a:r>
                    </a:p>
                  </a:txBody>
                  <a:tcPr/>
                </a:tc>
                <a:extLst>
                  <a:ext uri="{0D108BD9-81ED-4DB2-BD59-A6C34878D82A}">
                    <a16:rowId xmlns:a16="http://schemas.microsoft.com/office/drawing/2014/main" val="2331359910"/>
                  </a:ext>
                </a:extLst>
              </a:tr>
              <a:tr h="625388">
                <a:tc>
                  <a:txBody>
                    <a:bodyPr/>
                    <a:lstStyle/>
                    <a:p>
                      <a:endParaRPr lang="de-AT" dirty="0"/>
                    </a:p>
                  </a:txBody>
                  <a:tcPr/>
                </a:tc>
                <a:tc>
                  <a:txBody>
                    <a:bodyPr/>
                    <a:lstStyle/>
                    <a:p>
                      <a:r>
                        <a:rPr lang="de-AT" sz="1600" dirty="0"/>
                        <a:t>Klima, Energie, Umwelt, Freiraum</a:t>
                      </a:r>
                    </a:p>
                  </a:txBody>
                  <a:tcPr/>
                </a:tc>
                <a:tc>
                  <a:txBody>
                    <a:bodyPr/>
                    <a:lstStyle/>
                    <a:p>
                      <a:pPr algn="l"/>
                      <a:r>
                        <a:rPr lang="de-AT" sz="1600" i="1" dirty="0"/>
                        <a:t>Beitrag zur Bekämpfung des Klimawandels (Energieverbrauch senken, Erneuerbare Energie produzieren, Klimaneutrale und Klima-angepasste Stadtentwicklung)</a:t>
                      </a:r>
                    </a:p>
                  </a:txBody>
                  <a:tcPr/>
                </a:tc>
                <a:extLst>
                  <a:ext uri="{0D108BD9-81ED-4DB2-BD59-A6C34878D82A}">
                    <a16:rowId xmlns:a16="http://schemas.microsoft.com/office/drawing/2014/main" val="3395224338"/>
                  </a:ext>
                </a:extLst>
              </a:tr>
              <a:tr h="621069">
                <a:tc>
                  <a:txBody>
                    <a:bodyPr/>
                    <a:lstStyle/>
                    <a:p>
                      <a:endParaRPr lang="de-AT" dirty="0"/>
                    </a:p>
                  </a:txBody>
                  <a:tcPr/>
                </a:tc>
                <a:tc>
                  <a:txBody>
                    <a:bodyPr/>
                    <a:lstStyle/>
                    <a:p>
                      <a:r>
                        <a:rPr lang="de-AT" sz="1600" dirty="0"/>
                        <a:t>Gesundheit, Demographie</a:t>
                      </a:r>
                    </a:p>
                  </a:txBody>
                  <a:tcPr/>
                </a:tc>
                <a:tc>
                  <a:txBody>
                    <a:bodyPr/>
                    <a:lstStyle/>
                    <a:p>
                      <a:pPr algn="l"/>
                      <a:r>
                        <a:rPr lang="de-AT" sz="1600" i="1" dirty="0"/>
                        <a:t>Gesunde Umwelt als Lebensgrundlage, gesunder/aktiver Lebensstil für alle Altersgruppen, Wohnumfeld und Betreuungsangebot für ältere Bevölkerung, Integration aller sozialen und ethnischen Gruppen    </a:t>
                      </a:r>
                    </a:p>
                  </a:txBody>
                  <a:tcPr/>
                </a:tc>
                <a:extLst>
                  <a:ext uri="{0D108BD9-81ED-4DB2-BD59-A6C34878D82A}">
                    <a16:rowId xmlns:a16="http://schemas.microsoft.com/office/drawing/2014/main" val="4092850772"/>
                  </a:ext>
                </a:extLst>
              </a:tr>
              <a:tr h="621069">
                <a:tc>
                  <a:txBody>
                    <a:bodyPr/>
                    <a:lstStyle/>
                    <a:p>
                      <a:endParaRPr lang="de-AT" dirty="0"/>
                    </a:p>
                  </a:txBody>
                  <a:tcPr/>
                </a:tc>
                <a:tc>
                  <a:txBody>
                    <a:bodyPr/>
                    <a:lstStyle/>
                    <a:p>
                      <a:r>
                        <a:rPr lang="de-AT" sz="1600" dirty="0"/>
                        <a:t>Bildung und Wissenschaft</a:t>
                      </a:r>
                    </a:p>
                  </a:txBody>
                  <a:tcPr/>
                </a:tc>
                <a:tc>
                  <a:txBody>
                    <a:bodyPr/>
                    <a:lstStyle/>
                    <a:p>
                      <a:pPr algn="l"/>
                      <a:r>
                        <a:rPr lang="de-AT" sz="1600" i="1" dirty="0"/>
                        <a:t>Wissens- und Innovationsbeitrag zur nachhaltigen Wirtschafts- und Gesellschaftsentwicklung,</a:t>
                      </a:r>
                      <a:br>
                        <a:rPr lang="de-AT" sz="1600" i="1" dirty="0"/>
                      </a:br>
                      <a:r>
                        <a:rPr lang="de-AT" sz="1600" i="1" dirty="0"/>
                        <a:t>  </a:t>
                      </a:r>
                    </a:p>
                  </a:txBody>
                  <a:tcPr/>
                </a:tc>
                <a:extLst>
                  <a:ext uri="{0D108BD9-81ED-4DB2-BD59-A6C34878D82A}">
                    <a16:rowId xmlns:a16="http://schemas.microsoft.com/office/drawing/2014/main" val="4228068026"/>
                  </a:ext>
                </a:extLst>
              </a:tr>
            </a:tbl>
          </a:graphicData>
        </a:graphic>
      </p:graphicFrame>
      <p:sp>
        <p:nvSpPr>
          <p:cNvPr id="10" name="Titel 1">
            <a:extLst>
              <a:ext uri="{FF2B5EF4-FFF2-40B4-BE49-F238E27FC236}">
                <a16:creationId xmlns:a16="http://schemas.microsoft.com/office/drawing/2014/main" id="{1416B9DE-C562-4BA6-8BC0-0C708AD8393F}"/>
              </a:ext>
            </a:extLst>
          </p:cNvPr>
          <p:cNvSpPr txBox="1">
            <a:spLocks/>
          </p:cNvSpPr>
          <p:nvPr/>
        </p:nvSpPr>
        <p:spPr>
          <a:xfrm>
            <a:off x="1343472" y="188640"/>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Übergeordnete Anforderungen – nationale und regionale Ebene</a:t>
            </a:r>
            <a:endParaRPr lang="de-AT" sz="2000" b="1" dirty="0">
              <a:solidFill>
                <a:srgbClr val="FF0000"/>
              </a:solidFill>
            </a:endParaRPr>
          </a:p>
        </p:txBody>
      </p:sp>
      <p:pic>
        <p:nvPicPr>
          <p:cNvPr id="22" name="Grafik 21" descr="Ort">
            <a:extLst>
              <a:ext uri="{FF2B5EF4-FFF2-40B4-BE49-F238E27FC236}">
                <a16:creationId xmlns:a16="http://schemas.microsoft.com/office/drawing/2014/main" id="{E5C95E1C-DEE6-4F03-91C5-0A56D34162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976" y="2334500"/>
            <a:ext cx="457200" cy="457200"/>
          </a:xfrm>
          <a:prstGeom prst="rect">
            <a:avLst/>
          </a:prstGeom>
        </p:spPr>
      </p:pic>
      <p:pic>
        <p:nvPicPr>
          <p:cNvPr id="28" name="Grafik 27" descr="Euro">
            <a:extLst>
              <a:ext uri="{FF2B5EF4-FFF2-40B4-BE49-F238E27FC236}">
                <a16:creationId xmlns:a16="http://schemas.microsoft.com/office/drawing/2014/main" id="{4BEC659E-4C14-4674-B118-48FF41D084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800" y="2901955"/>
            <a:ext cx="434070" cy="434070"/>
          </a:xfrm>
          <a:prstGeom prst="rect">
            <a:avLst/>
          </a:prstGeom>
        </p:spPr>
      </p:pic>
      <p:pic>
        <p:nvPicPr>
          <p:cNvPr id="34" name="Grafik 33" descr="Netzwerk">
            <a:extLst>
              <a:ext uri="{FF2B5EF4-FFF2-40B4-BE49-F238E27FC236}">
                <a16:creationId xmlns:a16="http://schemas.microsoft.com/office/drawing/2014/main" id="{4EB17C16-D019-4201-BCCD-232FAC76F7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76" y="1621610"/>
            <a:ext cx="457200" cy="457200"/>
          </a:xfrm>
          <a:prstGeom prst="rect">
            <a:avLst/>
          </a:prstGeom>
        </p:spPr>
      </p:pic>
      <p:pic>
        <p:nvPicPr>
          <p:cNvPr id="42" name="Grafik 41" descr="Pulsierendes Herz">
            <a:extLst>
              <a:ext uri="{FF2B5EF4-FFF2-40B4-BE49-F238E27FC236}">
                <a16:creationId xmlns:a16="http://schemas.microsoft.com/office/drawing/2014/main" id="{499AA500-3C49-4F72-95B7-E583BB7C4A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723" y="4725144"/>
            <a:ext cx="457200" cy="457200"/>
          </a:xfrm>
          <a:prstGeom prst="rect">
            <a:avLst/>
          </a:prstGeom>
        </p:spPr>
      </p:pic>
      <p:grpSp>
        <p:nvGrpSpPr>
          <p:cNvPr id="3" name="Gruppieren 2">
            <a:extLst>
              <a:ext uri="{FF2B5EF4-FFF2-40B4-BE49-F238E27FC236}">
                <a16:creationId xmlns:a16="http://schemas.microsoft.com/office/drawing/2014/main" id="{888051EF-D17E-439C-93F9-364BDB9836C1}"/>
              </a:ext>
            </a:extLst>
          </p:cNvPr>
          <p:cNvGrpSpPr/>
          <p:nvPr/>
        </p:nvGrpSpPr>
        <p:grpSpPr>
          <a:xfrm>
            <a:off x="632205" y="3464076"/>
            <a:ext cx="608742" cy="457200"/>
            <a:chOff x="632205" y="3464076"/>
            <a:chExt cx="608742" cy="457200"/>
          </a:xfrm>
        </p:grpSpPr>
        <p:pic>
          <p:nvPicPr>
            <p:cNvPr id="20" name="Grafik 19" descr="Train">
              <a:extLst>
                <a:ext uri="{FF2B5EF4-FFF2-40B4-BE49-F238E27FC236}">
                  <a16:creationId xmlns:a16="http://schemas.microsoft.com/office/drawing/2014/main" id="{0A9610FD-BE0E-48C4-9FB8-FBA371033B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2205" y="3616771"/>
              <a:ext cx="291160" cy="291160"/>
            </a:xfrm>
            <a:prstGeom prst="rect">
              <a:avLst/>
            </a:prstGeom>
          </p:spPr>
        </p:pic>
        <p:pic>
          <p:nvPicPr>
            <p:cNvPr id="48" name="Grafik 47" descr="Funkmast">
              <a:extLst>
                <a:ext uri="{FF2B5EF4-FFF2-40B4-BE49-F238E27FC236}">
                  <a16:creationId xmlns:a16="http://schemas.microsoft.com/office/drawing/2014/main" id="{44277B0C-7448-442A-896D-FCAD881D84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3747" y="3464076"/>
              <a:ext cx="457200" cy="457200"/>
            </a:xfrm>
            <a:prstGeom prst="rect">
              <a:avLst/>
            </a:prstGeom>
          </p:spPr>
        </p:pic>
      </p:grpSp>
      <p:pic>
        <p:nvPicPr>
          <p:cNvPr id="56" name="Grafik 55" descr="Mikroskop">
            <a:extLst>
              <a:ext uri="{FF2B5EF4-FFF2-40B4-BE49-F238E27FC236}">
                <a16:creationId xmlns:a16="http://schemas.microsoft.com/office/drawing/2014/main" id="{1EA0A83F-E25E-42FE-9E0C-1F6758099BE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9723" y="5510010"/>
            <a:ext cx="457200" cy="457200"/>
          </a:xfrm>
          <a:prstGeom prst="rect">
            <a:avLst/>
          </a:prstGeom>
        </p:spPr>
      </p:pic>
      <p:pic>
        <p:nvPicPr>
          <p:cNvPr id="60" name="Grafik 59" descr="Pflanze">
            <a:extLst>
              <a:ext uri="{FF2B5EF4-FFF2-40B4-BE49-F238E27FC236}">
                <a16:creationId xmlns:a16="http://schemas.microsoft.com/office/drawing/2014/main" id="{3BC233EF-EABA-41CD-B98B-2AC9E6DC70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976" y="4170776"/>
            <a:ext cx="457200" cy="457200"/>
          </a:xfrm>
          <a:prstGeom prst="rect">
            <a:avLst/>
          </a:prstGeom>
        </p:spPr>
      </p:pic>
    </p:spTree>
    <p:extLst>
      <p:ext uri="{BB962C8B-B14F-4D97-AF65-F5344CB8AC3E}">
        <p14:creationId xmlns:p14="http://schemas.microsoft.com/office/powerpoint/2010/main" val="20459587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F44A687-5EFD-40D4-A326-619DA4BBC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047" y="0"/>
            <a:ext cx="9327906" cy="6858000"/>
          </a:xfrm>
          <a:prstGeom prst="rect">
            <a:avLst/>
          </a:prstGeom>
        </p:spPr>
      </p:pic>
      <p:sp>
        <p:nvSpPr>
          <p:cNvPr id="4" name="Titel 1">
            <a:extLst>
              <a:ext uri="{FF2B5EF4-FFF2-40B4-BE49-F238E27FC236}">
                <a16:creationId xmlns:a16="http://schemas.microsoft.com/office/drawing/2014/main" id="{8811EFF2-83D9-47C1-9242-98E6EFA81DF0}"/>
              </a:ext>
            </a:extLst>
          </p:cNvPr>
          <p:cNvSpPr txBox="1">
            <a:spLocks/>
          </p:cNvSpPr>
          <p:nvPr/>
        </p:nvSpPr>
        <p:spPr>
          <a:xfrm>
            <a:off x="9696400" y="1088800"/>
            <a:ext cx="242359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pPr algn="r"/>
            <a:r>
              <a:rPr lang="de-AT" sz="1600" b="1" dirty="0"/>
              <a:t>Entwicklungskonzept </a:t>
            </a:r>
            <a:br>
              <a:rPr lang="de-AT" sz="1600" b="1" dirty="0"/>
            </a:br>
            <a:r>
              <a:rPr lang="de-AT" sz="1600" b="1" dirty="0" err="1"/>
              <a:t>EuRegio</a:t>
            </a:r>
            <a:r>
              <a:rPr lang="de-AT" sz="1600" b="1" dirty="0"/>
              <a:t> (2001)</a:t>
            </a:r>
            <a:endParaRPr lang="de-AT" sz="1600" b="1" dirty="0">
              <a:solidFill>
                <a:srgbClr val="FF0000"/>
              </a:solidFill>
            </a:endParaRPr>
          </a:p>
        </p:txBody>
      </p:sp>
    </p:spTree>
    <p:extLst>
      <p:ext uri="{BB962C8B-B14F-4D97-AF65-F5344CB8AC3E}">
        <p14:creationId xmlns:p14="http://schemas.microsoft.com/office/powerpoint/2010/main" val="51159473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25B448E-9A98-4F71-AB99-21CA154292D9}"/>
              </a:ext>
            </a:extLst>
          </p:cNvPr>
          <p:cNvPicPr>
            <a:picLocks noChangeAspect="1"/>
          </p:cNvPicPr>
          <p:nvPr/>
        </p:nvPicPr>
        <p:blipFill>
          <a:blip r:embed="rId2"/>
          <a:stretch>
            <a:fillRect/>
          </a:stretch>
        </p:blipFill>
        <p:spPr>
          <a:xfrm>
            <a:off x="675598" y="908721"/>
            <a:ext cx="2642228" cy="5346522"/>
          </a:xfrm>
          <a:prstGeom prst="rect">
            <a:avLst/>
          </a:prstGeom>
        </p:spPr>
      </p:pic>
      <p:sp>
        <p:nvSpPr>
          <p:cNvPr id="4" name="Rechteck 3">
            <a:extLst>
              <a:ext uri="{FF2B5EF4-FFF2-40B4-BE49-F238E27FC236}">
                <a16:creationId xmlns:a16="http://schemas.microsoft.com/office/drawing/2014/main" id="{03845BA5-892E-4906-9153-96BAA113AB86}"/>
              </a:ext>
            </a:extLst>
          </p:cNvPr>
          <p:cNvSpPr/>
          <p:nvPr/>
        </p:nvSpPr>
        <p:spPr>
          <a:xfrm>
            <a:off x="2228150" y="336430"/>
            <a:ext cx="106075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6" name="Rechteck 5">
            <a:extLst>
              <a:ext uri="{FF2B5EF4-FFF2-40B4-BE49-F238E27FC236}">
                <a16:creationId xmlns:a16="http://schemas.microsoft.com/office/drawing/2014/main" id="{D00C6D75-B3A0-41BF-BED6-9820ABA0C3DD}"/>
              </a:ext>
            </a:extLst>
          </p:cNvPr>
          <p:cNvSpPr/>
          <p:nvPr/>
        </p:nvSpPr>
        <p:spPr>
          <a:xfrm rot="21373711">
            <a:off x="2942372" y="1149201"/>
            <a:ext cx="796958" cy="1619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8" name="Rechteck 7">
            <a:extLst>
              <a:ext uri="{FF2B5EF4-FFF2-40B4-BE49-F238E27FC236}">
                <a16:creationId xmlns:a16="http://schemas.microsoft.com/office/drawing/2014/main" id="{5EF3AE57-CDAD-4AA7-9449-4EECF7BA5D94}"/>
              </a:ext>
            </a:extLst>
          </p:cNvPr>
          <p:cNvSpPr/>
          <p:nvPr/>
        </p:nvSpPr>
        <p:spPr>
          <a:xfrm rot="21373711">
            <a:off x="2121997" y="3180356"/>
            <a:ext cx="1283509" cy="2608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10" name="Rechteck 9">
            <a:extLst>
              <a:ext uri="{FF2B5EF4-FFF2-40B4-BE49-F238E27FC236}">
                <a16:creationId xmlns:a16="http://schemas.microsoft.com/office/drawing/2014/main" id="{AF66E74D-1B2E-490A-87DB-D1DBA2FCF391}"/>
              </a:ext>
            </a:extLst>
          </p:cNvPr>
          <p:cNvSpPr/>
          <p:nvPr/>
        </p:nvSpPr>
        <p:spPr>
          <a:xfrm rot="21373711">
            <a:off x="2692030" y="4965625"/>
            <a:ext cx="796958" cy="1619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pic>
        <p:nvPicPr>
          <p:cNvPr id="3" name="Grafik 2">
            <a:extLst>
              <a:ext uri="{FF2B5EF4-FFF2-40B4-BE49-F238E27FC236}">
                <a16:creationId xmlns:a16="http://schemas.microsoft.com/office/drawing/2014/main" id="{0A658351-A68F-4F5F-8450-FEFC3727A472}"/>
              </a:ext>
            </a:extLst>
          </p:cNvPr>
          <p:cNvPicPr>
            <a:picLocks noChangeAspect="1"/>
          </p:cNvPicPr>
          <p:nvPr/>
        </p:nvPicPr>
        <p:blipFill>
          <a:blip r:embed="rId3"/>
          <a:stretch>
            <a:fillRect/>
          </a:stretch>
        </p:blipFill>
        <p:spPr>
          <a:xfrm>
            <a:off x="3076431" y="870898"/>
            <a:ext cx="8640261" cy="5384344"/>
          </a:xfrm>
          <a:prstGeom prst="rect">
            <a:avLst/>
          </a:prstGeom>
        </p:spPr>
      </p:pic>
      <p:pic>
        <p:nvPicPr>
          <p:cNvPr id="11" name="Grafik 10">
            <a:extLst>
              <a:ext uri="{FF2B5EF4-FFF2-40B4-BE49-F238E27FC236}">
                <a16:creationId xmlns:a16="http://schemas.microsoft.com/office/drawing/2014/main" id="{B936541E-24E8-42CF-8C91-27E1DAD62F48}"/>
              </a:ext>
            </a:extLst>
          </p:cNvPr>
          <p:cNvPicPr>
            <a:picLocks noChangeAspect="1"/>
          </p:cNvPicPr>
          <p:nvPr/>
        </p:nvPicPr>
        <p:blipFill>
          <a:blip r:embed="rId4"/>
          <a:stretch>
            <a:fillRect/>
          </a:stretch>
        </p:blipFill>
        <p:spPr>
          <a:xfrm>
            <a:off x="9763049" y="3789040"/>
            <a:ext cx="2329253" cy="563116"/>
          </a:xfrm>
          <a:prstGeom prst="rect">
            <a:avLst/>
          </a:prstGeom>
        </p:spPr>
      </p:pic>
      <p:sp>
        <p:nvSpPr>
          <p:cNvPr id="13" name="Titel 1">
            <a:extLst>
              <a:ext uri="{FF2B5EF4-FFF2-40B4-BE49-F238E27FC236}">
                <a16:creationId xmlns:a16="http://schemas.microsoft.com/office/drawing/2014/main" id="{B17924ED-6121-49D9-A249-22E6D5FA01B7}"/>
              </a:ext>
            </a:extLst>
          </p:cNvPr>
          <p:cNvSpPr txBox="1">
            <a:spLocks/>
          </p:cNvSpPr>
          <p:nvPr/>
        </p:nvSpPr>
        <p:spPr>
          <a:xfrm>
            <a:off x="1343472" y="260648"/>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600" b="1" dirty="0"/>
              <a:t>Landesentwicklungsprogramm Bayern (2018): </a:t>
            </a:r>
            <a:br>
              <a:rPr lang="de-AT" sz="1600" b="1" dirty="0"/>
            </a:br>
            <a:r>
              <a:rPr lang="de-AT" sz="1600" b="1" dirty="0"/>
              <a:t>Strukturkarte – Salzburg als Oberzentrum, Freilassing und Bad Reichenhall gemeinsam als Oberzentrum </a:t>
            </a:r>
            <a:endParaRPr lang="de-AT" sz="1600" b="1" dirty="0">
              <a:solidFill>
                <a:srgbClr val="FF0000"/>
              </a:solidFill>
            </a:endParaRPr>
          </a:p>
        </p:txBody>
      </p:sp>
      <p:sp>
        <p:nvSpPr>
          <p:cNvPr id="14" name="Ellipse 13">
            <a:extLst>
              <a:ext uri="{FF2B5EF4-FFF2-40B4-BE49-F238E27FC236}">
                <a16:creationId xmlns:a16="http://schemas.microsoft.com/office/drawing/2014/main" id="{7302B5FC-D873-4E23-A692-3A5C6D217400}"/>
              </a:ext>
            </a:extLst>
          </p:cNvPr>
          <p:cNvSpPr/>
          <p:nvPr/>
        </p:nvSpPr>
        <p:spPr>
          <a:xfrm>
            <a:off x="8715183" y="3498825"/>
            <a:ext cx="1472650" cy="1217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Tree>
    <p:extLst>
      <p:ext uri="{BB962C8B-B14F-4D97-AF65-F5344CB8AC3E}">
        <p14:creationId xmlns:p14="http://schemas.microsoft.com/office/powerpoint/2010/main" val="195444209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804178C-F84E-4599-AE23-AD41F439C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548680"/>
            <a:ext cx="5288404" cy="5157192"/>
          </a:xfrm>
          <a:prstGeom prst="rect">
            <a:avLst/>
          </a:prstGeom>
        </p:spPr>
      </p:pic>
      <p:pic>
        <p:nvPicPr>
          <p:cNvPr id="6" name="Grafik 5">
            <a:extLst>
              <a:ext uri="{FF2B5EF4-FFF2-40B4-BE49-F238E27FC236}">
                <a16:creationId xmlns:a16="http://schemas.microsoft.com/office/drawing/2014/main" id="{91F1FBEA-C5C6-43B3-A191-0EDC7A173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072" y="548680"/>
            <a:ext cx="4761080" cy="5112568"/>
          </a:xfrm>
          <a:prstGeom prst="rect">
            <a:avLst/>
          </a:prstGeom>
        </p:spPr>
      </p:pic>
      <p:sp>
        <p:nvSpPr>
          <p:cNvPr id="8" name="Titel 1">
            <a:extLst>
              <a:ext uri="{FF2B5EF4-FFF2-40B4-BE49-F238E27FC236}">
                <a16:creationId xmlns:a16="http://schemas.microsoft.com/office/drawing/2014/main" id="{67D7B0BB-D881-49CC-B7BF-6700076AC34D}"/>
              </a:ext>
            </a:extLst>
          </p:cNvPr>
          <p:cNvSpPr txBox="1">
            <a:spLocks/>
          </p:cNvSpPr>
          <p:nvPr/>
        </p:nvSpPr>
        <p:spPr>
          <a:xfrm>
            <a:off x="1343472" y="5805264"/>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600" b="1" dirty="0"/>
              <a:t>Masterplan für die Kernregion Salzburg (2011/13): </a:t>
            </a:r>
            <a:br>
              <a:rPr lang="de-AT" sz="1600" b="1" dirty="0"/>
            </a:br>
            <a:r>
              <a:rPr lang="de-AT" sz="1600" b="1" dirty="0"/>
              <a:t>Gesamtbild der konzentrierten räumlichen Entwicklung – Maßnahmen Verkehr/Infrastruktur</a:t>
            </a:r>
            <a:endParaRPr lang="de-AT" sz="1600" b="1" dirty="0">
              <a:solidFill>
                <a:srgbClr val="FF0000"/>
              </a:solidFill>
            </a:endParaRPr>
          </a:p>
        </p:txBody>
      </p:sp>
    </p:spTree>
    <p:extLst>
      <p:ext uri="{BB962C8B-B14F-4D97-AF65-F5344CB8AC3E}">
        <p14:creationId xmlns:p14="http://schemas.microsoft.com/office/powerpoint/2010/main" val="132779474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6000" y="908720"/>
            <a:ext cx="8172000" cy="540000"/>
          </a:xfrm>
        </p:spPr>
        <p:txBody>
          <a:bodyPr/>
          <a:lstStyle/>
          <a:p>
            <a:r>
              <a:rPr lang="de-AT" sz="2400" dirty="0"/>
              <a:t>Aufgabenstellung</a:t>
            </a:r>
          </a:p>
        </p:txBody>
      </p:sp>
      <p:sp>
        <p:nvSpPr>
          <p:cNvPr id="5" name="Inhaltsplatzhalter 4"/>
          <p:cNvSpPr>
            <a:spLocks noGrp="1"/>
          </p:cNvSpPr>
          <p:nvPr>
            <p:ph idx="1"/>
          </p:nvPr>
        </p:nvSpPr>
        <p:spPr>
          <a:xfrm>
            <a:off x="2046000" y="1619976"/>
            <a:ext cx="8298472" cy="3960000"/>
          </a:xfrm>
        </p:spPr>
        <p:txBody>
          <a:bodyPr/>
          <a:lstStyle/>
          <a:p>
            <a:r>
              <a:rPr lang="de-AT" sz="1600" b="1" dirty="0"/>
              <a:t>Auftrag – Aufgabenstellung</a:t>
            </a:r>
          </a:p>
          <a:p>
            <a:pPr marL="804863" indent="-358775">
              <a:spcBef>
                <a:spcPts val="600"/>
              </a:spcBef>
              <a:buFont typeface="Courier New" panose="02070309020205020404" pitchFamily="49" charset="0"/>
              <a:buChar char="o"/>
            </a:pPr>
            <a:r>
              <a:rPr lang="de-AT" sz="1600" dirty="0"/>
              <a:t>Grundlage und Input für die Erarbeitung eines neuen REK für die Stadt Salzburg</a:t>
            </a:r>
          </a:p>
          <a:p>
            <a:pPr marL="804863" indent="-358775">
              <a:spcBef>
                <a:spcPts val="600"/>
              </a:spcBef>
              <a:buFont typeface="Courier New" panose="02070309020205020404" pitchFamily="49" charset="0"/>
              <a:buChar char="o"/>
            </a:pPr>
            <a:r>
              <a:rPr lang="de-AT" sz="1600" dirty="0"/>
              <a:t>Analyse der generellen Trends und räumlich relevante Entwicklungen in der europäischen Wirtschaft und Gesellschaft, insbesondere </a:t>
            </a:r>
          </a:p>
          <a:p>
            <a:pPr marL="1165225" indent="-358775">
              <a:spcBef>
                <a:spcPts val="600"/>
              </a:spcBef>
              <a:buFont typeface="Symbol" panose="05050102010706020507" pitchFamily="18" charset="2"/>
              <a:buChar char="-"/>
            </a:pPr>
            <a:r>
              <a:rPr lang="de-AT" sz="1600" dirty="0"/>
              <a:t>Megatrends der wirtschaftlichen, technologischen und gesellschaftlichen Entwicklung,</a:t>
            </a:r>
          </a:p>
          <a:p>
            <a:pPr marL="1165225" indent="-358775">
              <a:spcBef>
                <a:spcPts val="600"/>
              </a:spcBef>
              <a:buFont typeface="Symbol" panose="05050102010706020507" pitchFamily="18" charset="2"/>
              <a:buChar char="-"/>
            </a:pPr>
            <a:r>
              <a:rPr lang="de-AT" sz="1600" dirty="0"/>
              <a:t>Umwelt- und Klimaziele </a:t>
            </a:r>
          </a:p>
          <a:p>
            <a:pPr marL="1165225" indent="-358775">
              <a:spcBef>
                <a:spcPts val="600"/>
              </a:spcBef>
              <a:buFont typeface="Symbol" panose="05050102010706020507" pitchFamily="18" charset="2"/>
              <a:buChar char="-"/>
            </a:pPr>
            <a:r>
              <a:rPr lang="de-AT" sz="1600" dirty="0"/>
              <a:t>veränderte politisch-administrative Rahmenbedingungen</a:t>
            </a:r>
          </a:p>
          <a:p>
            <a:pPr marL="804863" indent="-358775">
              <a:spcBef>
                <a:spcPts val="600"/>
              </a:spcBef>
              <a:buFont typeface="Courier New" panose="02070309020205020404" pitchFamily="49" charset="0"/>
              <a:buChar char="o"/>
            </a:pPr>
            <a:r>
              <a:rPr lang="de-AT" sz="1600" dirty="0"/>
              <a:t>Rechtliche Vorgaben und Konzepte, die bei der strategischen und planerischen Entwicklung der Stadt einbezogen werden sollen</a:t>
            </a:r>
          </a:p>
          <a:p>
            <a:r>
              <a:rPr lang="de-AT" sz="1600" dirty="0"/>
              <a:t>Ziel ist, die </a:t>
            </a:r>
            <a:r>
              <a:rPr lang="de-AT" sz="1600" b="1" dirty="0"/>
              <a:t>Ergebnisse</a:t>
            </a:r>
            <a:r>
              <a:rPr lang="de-AT" sz="1600" dirty="0"/>
              <a:t> einließen zu lassen in:</a:t>
            </a:r>
          </a:p>
          <a:p>
            <a:pPr marL="804863" indent="-358775">
              <a:spcBef>
                <a:spcPts val="600"/>
              </a:spcBef>
              <a:buFont typeface="Courier New" panose="02070309020205020404" pitchFamily="49" charset="0"/>
              <a:buChar char="o"/>
            </a:pPr>
            <a:r>
              <a:rPr lang="de-AT" sz="1600" dirty="0"/>
              <a:t>interne Erarbeitung von Strategien und Maßnahmen im Rahmen des REK</a:t>
            </a:r>
          </a:p>
          <a:p>
            <a:pPr marL="804863" indent="-358775">
              <a:spcBef>
                <a:spcPts val="600"/>
              </a:spcBef>
              <a:buFont typeface="Courier New" panose="02070309020205020404" pitchFamily="49" charset="0"/>
              <a:buChar char="o"/>
            </a:pPr>
            <a:r>
              <a:rPr lang="de-AT" sz="1600" dirty="0"/>
              <a:t>Diskussion mit externen TeilnehmerInnen über die Perspektiven der Stadtentwicklung </a:t>
            </a:r>
          </a:p>
          <a:p>
            <a:endParaRPr lang="de-AT" sz="1600" dirty="0"/>
          </a:p>
        </p:txBody>
      </p:sp>
    </p:spTree>
    <p:extLst>
      <p:ext uri="{BB962C8B-B14F-4D97-AF65-F5344CB8AC3E}">
        <p14:creationId xmlns:p14="http://schemas.microsoft.com/office/powerpoint/2010/main" val="360197325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2472508-09A9-42D6-88D7-4DBCB3644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048" y="557481"/>
            <a:ext cx="4630936" cy="5208251"/>
          </a:xfrm>
          <a:prstGeom prst="rect">
            <a:avLst/>
          </a:prstGeom>
        </p:spPr>
      </p:pic>
      <p:pic>
        <p:nvPicPr>
          <p:cNvPr id="4" name="Grafik 3">
            <a:extLst>
              <a:ext uri="{FF2B5EF4-FFF2-40B4-BE49-F238E27FC236}">
                <a16:creationId xmlns:a16="http://schemas.microsoft.com/office/drawing/2014/main" id="{08BDE211-D3A8-45FD-AE55-FB691FC41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388" y="548680"/>
            <a:ext cx="5086906" cy="5141457"/>
          </a:xfrm>
          <a:prstGeom prst="rect">
            <a:avLst/>
          </a:prstGeom>
        </p:spPr>
      </p:pic>
      <p:sp>
        <p:nvSpPr>
          <p:cNvPr id="8" name="Titel 1">
            <a:extLst>
              <a:ext uri="{FF2B5EF4-FFF2-40B4-BE49-F238E27FC236}">
                <a16:creationId xmlns:a16="http://schemas.microsoft.com/office/drawing/2014/main" id="{67D7B0BB-D881-49CC-B7BF-6700076AC34D}"/>
              </a:ext>
            </a:extLst>
          </p:cNvPr>
          <p:cNvSpPr txBox="1">
            <a:spLocks/>
          </p:cNvSpPr>
          <p:nvPr/>
        </p:nvSpPr>
        <p:spPr>
          <a:xfrm>
            <a:off x="1343472" y="5805264"/>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600" b="1" dirty="0"/>
              <a:t>Masterplan für die Kernregion Salzburg (2011/13): </a:t>
            </a:r>
            <a:br>
              <a:rPr lang="de-AT" sz="1600" b="1" dirty="0"/>
            </a:br>
            <a:r>
              <a:rPr lang="de-AT" sz="1600" b="1" dirty="0"/>
              <a:t>Entwicklungsschwerpunkte für Wohnen und Wirtschaft</a:t>
            </a:r>
            <a:endParaRPr lang="de-AT" sz="1600" b="1" dirty="0">
              <a:solidFill>
                <a:srgbClr val="FF0000"/>
              </a:solidFill>
            </a:endParaRPr>
          </a:p>
        </p:txBody>
      </p:sp>
    </p:spTree>
    <p:extLst>
      <p:ext uri="{BB962C8B-B14F-4D97-AF65-F5344CB8AC3E}">
        <p14:creationId xmlns:p14="http://schemas.microsoft.com/office/powerpoint/2010/main" val="21209968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E6D3754-7932-42DD-8F4E-F8977634FC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5480" y="17729"/>
            <a:ext cx="6851149" cy="5857190"/>
          </a:xfrm>
          <a:prstGeom prst="rect">
            <a:avLst/>
          </a:prstGeom>
          <a:ln>
            <a:solidFill>
              <a:schemeClr val="bg1">
                <a:lumMod val="75000"/>
              </a:schemeClr>
            </a:solidFill>
          </a:ln>
        </p:spPr>
      </p:pic>
      <p:pic>
        <p:nvPicPr>
          <p:cNvPr id="3" name="Grafik 2">
            <a:extLst>
              <a:ext uri="{FF2B5EF4-FFF2-40B4-BE49-F238E27FC236}">
                <a16:creationId xmlns:a16="http://schemas.microsoft.com/office/drawing/2014/main" id="{A405E54F-B860-4D95-9F49-D464B2DFB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1" y="53589"/>
            <a:ext cx="4725633" cy="2094493"/>
          </a:xfrm>
          <a:prstGeom prst="rect">
            <a:avLst/>
          </a:prstGeom>
        </p:spPr>
      </p:pic>
      <p:pic>
        <p:nvPicPr>
          <p:cNvPr id="4" name="Grafik 3">
            <a:extLst>
              <a:ext uri="{FF2B5EF4-FFF2-40B4-BE49-F238E27FC236}">
                <a16:creationId xmlns:a16="http://schemas.microsoft.com/office/drawing/2014/main" id="{85EB3372-B021-4319-99C4-4FE4E0591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4352" y="1268760"/>
            <a:ext cx="2888103" cy="4581128"/>
          </a:xfrm>
          <a:prstGeom prst="rect">
            <a:avLst/>
          </a:prstGeom>
        </p:spPr>
      </p:pic>
      <p:pic>
        <p:nvPicPr>
          <p:cNvPr id="6" name="Grafik 5">
            <a:extLst>
              <a:ext uri="{FF2B5EF4-FFF2-40B4-BE49-F238E27FC236}">
                <a16:creationId xmlns:a16="http://schemas.microsoft.com/office/drawing/2014/main" id="{92F511BB-3D07-445E-BC2D-80D11CC25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991" y="3324639"/>
            <a:ext cx="6202017" cy="208722"/>
          </a:xfrm>
          <a:prstGeom prst="rect">
            <a:avLst/>
          </a:prstGeom>
        </p:spPr>
      </p:pic>
      <p:sp>
        <p:nvSpPr>
          <p:cNvPr id="8" name="Titel 1">
            <a:extLst>
              <a:ext uri="{FF2B5EF4-FFF2-40B4-BE49-F238E27FC236}">
                <a16:creationId xmlns:a16="http://schemas.microsoft.com/office/drawing/2014/main" id="{F057EF7F-9E65-408A-9063-08F7DDD135A9}"/>
              </a:ext>
            </a:extLst>
          </p:cNvPr>
          <p:cNvSpPr txBox="1">
            <a:spLocks/>
          </p:cNvSpPr>
          <p:nvPr/>
        </p:nvSpPr>
        <p:spPr>
          <a:xfrm>
            <a:off x="1343471" y="5967210"/>
            <a:ext cx="7920881"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600" b="1" dirty="0"/>
              <a:t>Sachprogramm Standortentwicklung für Wohnen und Arbeiten</a:t>
            </a:r>
            <a:br>
              <a:rPr lang="de-AT" sz="1600" b="1" dirty="0"/>
            </a:br>
            <a:r>
              <a:rPr lang="de-AT" sz="1600" b="1" dirty="0"/>
              <a:t>im Salzburger Zentralraum (2009) – Strukturmodell und Größe der Gewerbezonen 	</a:t>
            </a:r>
            <a:endParaRPr lang="de-AT" sz="1400" b="1" dirty="0">
              <a:solidFill>
                <a:srgbClr val="FF0000"/>
              </a:solidFill>
            </a:endParaRPr>
          </a:p>
        </p:txBody>
      </p:sp>
      <p:sp>
        <p:nvSpPr>
          <p:cNvPr id="10" name="Titel 1">
            <a:extLst>
              <a:ext uri="{FF2B5EF4-FFF2-40B4-BE49-F238E27FC236}">
                <a16:creationId xmlns:a16="http://schemas.microsoft.com/office/drawing/2014/main" id="{3032A390-E1AD-4DDF-BD62-0F14EF46BA96}"/>
              </a:ext>
            </a:extLst>
          </p:cNvPr>
          <p:cNvSpPr txBox="1">
            <a:spLocks/>
          </p:cNvSpPr>
          <p:nvPr/>
        </p:nvSpPr>
        <p:spPr>
          <a:xfrm>
            <a:off x="9310532" y="5841328"/>
            <a:ext cx="2856756" cy="540000"/>
          </a:xfrm>
          <a:prstGeom prst="rect">
            <a:avLst/>
          </a:prstGeom>
          <a:solidFill>
            <a:srgbClr val="FFDBB7"/>
          </a:solidFill>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400" b="1" dirty="0">
                <a:solidFill>
                  <a:srgbClr val="FF0000"/>
                </a:solidFill>
              </a:rPr>
              <a:t>Stadt Salzburg: Gewerbeschwer-punkte</a:t>
            </a:r>
            <a:r>
              <a:rPr lang="de-AT" sz="1600" b="1" dirty="0"/>
              <a:t> </a:t>
            </a:r>
            <a:r>
              <a:rPr lang="de-AT" sz="1400" b="1" dirty="0">
                <a:solidFill>
                  <a:srgbClr val="FF0000"/>
                </a:solidFill>
              </a:rPr>
              <a:t>im REK selbst festlegen</a:t>
            </a:r>
          </a:p>
        </p:txBody>
      </p:sp>
    </p:spTree>
    <p:extLst>
      <p:ext uri="{BB962C8B-B14F-4D97-AF65-F5344CB8AC3E}">
        <p14:creationId xmlns:p14="http://schemas.microsoft.com/office/powerpoint/2010/main" val="319220014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E67CA1C-A8F4-437B-B0B0-C695F69EE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156" y="72009"/>
            <a:ext cx="8686316" cy="6237311"/>
          </a:xfrm>
          <a:prstGeom prst="rect">
            <a:avLst/>
          </a:prstGeom>
        </p:spPr>
      </p:pic>
      <p:sp>
        <p:nvSpPr>
          <p:cNvPr id="5" name="Titel 1">
            <a:extLst>
              <a:ext uri="{FF2B5EF4-FFF2-40B4-BE49-F238E27FC236}">
                <a16:creationId xmlns:a16="http://schemas.microsoft.com/office/drawing/2014/main" id="{5201301C-434F-427D-8911-CE83B343A7A1}"/>
              </a:ext>
            </a:extLst>
          </p:cNvPr>
          <p:cNvSpPr txBox="1">
            <a:spLocks/>
          </p:cNvSpPr>
          <p:nvPr/>
        </p:nvSpPr>
        <p:spPr>
          <a:xfrm>
            <a:off x="1343472" y="6012323"/>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600" b="1" dirty="0"/>
              <a:t>Regionalprogramm Salzburg Stadt und </a:t>
            </a:r>
            <a:br>
              <a:rPr lang="de-AT" sz="1600" b="1" dirty="0"/>
            </a:br>
            <a:r>
              <a:rPr lang="de-AT" sz="1600" b="1" dirty="0"/>
              <a:t>Umgebungsgemeinden (2014) – Funktionale Festlegungen </a:t>
            </a:r>
            <a:endParaRPr lang="de-AT" sz="1600" b="1" dirty="0">
              <a:solidFill>
                <a:srgbClr val="FF0000"/>
              </a:solidFill>
            </a:endParaRPr>
          </a:p>
        </p:txBody>
      </p:sp>
    </p:spTree>
    <p:extLst>
      <p:ext uri="{BB962C8B-B14F-4D97-AF65-F5344CB8AC3E}">
        <p14:creationId xmlns:p14="http://schemas.microsoft.com/office/powerpoint/2010/main" val="35036727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A834881-E17F-4383-86F8-1A564DB04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306" y="0"/>
            <a:ext cx="5138806" cy="6525344"/>
          </a:xfrm>
          <a:prstGeom prst="rect">
            <a:avLst/>
          </a:prstGeom>
        </p:spPr>
      </p:pic>
      <p:pic>
        <p:nvPicPr>
          <p:cNvPr id="4" name="Grafik 3">
            <a:extLst>
              <a:ext uri="{FF2B5EF4-FFF2-40B4-BE49-F238E27FC236}">
                <a16:creationId xmlns:a16="http://schemas.microsoft.com/office/drawing/2014/main" id="{6486C7AE-B112-4082-92D5-90261A3E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49883" y="116632"/>
            <a:ext cx="3899218" cy="3960440"/>
          </a:xfrm>
          <a:prstGeom prst="rect">
            <a:avLst/>
          </a:prstGeom>
        </p:spPr>
      </p:pic>
      <p:sp>
        <p:nvSpPr>
          <p:cNvPr id="6" name="Titel 1">
            <a:extLst>
              <a:ext uri="{FF2B5EF4-FFF2-40B4-BE49-F238E27FC236}">
                <a16:creationId xmlns:a16="http://schemas.microsoft.com/office/drawing/2014/main" id="{21EB43C7-4B9E-4222-906A-11D40BA1922B}"/>
              </a:ext>
            </a:extLst>
          </p:cNvPr>
          <p:cNvSpPr txBox="1">
            <a:spLocks/>
          </p:cNvSpPr>
          <p:nvPr/>
        </p:nvSpPr>
        <p:spPr>
          <a:xfrm>
            <a:off x="1343472" y="6021288"/>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1600" b="1" dirty="0"/>
              <a:t>Regionalprogramm Salzburg Stadt und </a:t>
            </a:r>
            <a:br>
              <a:rPr lang="de-AT" sz="1600" b="1" dirty="0"/>
            </a:br>
            <a:r>
              <a:rPr lang="de-AT" sz="1600" b="1" dirty="0"/>
              <a:t>Umgebungsgemeinden (2014) – Vorrangbereiche</a:t>
            </a:r>
            <a:endParaRPr lang="de-AT" sz="1600" b="1" dirty="0">
              <a:solidFill>
                <a:srgbClr val="FF0000"/>
              </a:solidFill>
            </a:endParaRPr>
          </a:p>
        </p:txBody>
      </p:sp>
      <p:pic>
        <p:nvPicPr>
          <p:cNvPr id="3" name="Grafik 2">
            <a:extLst>
              <a:ext uri="{FF2B5EF4-FFF2-40B4-BE49-F238E27FC236}">
                <a16:creationId xmlns:a16="http://schemas.microsoft.com/office/drawing/2014/main" id="{B74C3E36-0805-42C4-B744-24222EB3FE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36360" y="2996952"/>
            <a:ext cx="2792288" cy="3140968"/>
          </a:xfrm>
          <a:prstGeom prst="rect">
            <a:avLst/>
          </a:prstGeom>
        </p:spPr>
      </p:pic>
    </p:spTree>
    <p:extLst>
      <p:ext uri="{BB962C8B-B14F-4D97-AF65-F5344CB8AC3E}">
        <p14:creationId xmlns:p14="http://schemas.microsoft.com/office/powerpoint/2010/main" val="42825594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69BA1F2F-FA75-4F3D-9D11-BDE7D4436534}"/>
              </a:ext>
            </a:extLst>
          </p:cNvPr>
          <p:cNvSpPr/>
          <p:nvPr/>
        </p:nvSpPr>
        <p:spPr>
          <a:xfrm>
            <a:off x="2785592" y="2287412"/>
            <a:ext cx="6766792" cy="2869780"/>
          </a:xfrm>
          <a:prstGeom prst="ellipse">
            <a:avLst/>
          </a:prstGeom>
          <a:solidFill>
            <a:schemeClr val="accent3"/>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tIns="72000" rIns="72000" bIns="72000" rtlCol="0" anchor="t"/>
          <a:lstStyle/>
          <a:p>
            <a:pPr algn="ctr"/>
            <a:br>
              <a:rPr lang="de-AT" sz="2800" dirty="0">
                <a:solidFill>
                  <a:schemeClr val="accent1">
                    <a:lumMod val="50000"/>
                  </a:schemeClr>
                </a:solidFill>
              </a:rPr>
            </a:br>
            <a:br>
              <a:rPr lang="de-AT" sz="2800" dirty="0">
                <a:solidFill>
                  <a:schemeClr val="accent1">
                    <a:lumMod val="50000"/>
                  </a:schemeClr>
                </a:solidFill>
              </a:rPr>
            </a:br>
            <a:br>
              <a:rPr lang="de-AT" sz="2400" dirty="0">
                <a:solidFill>
                  <a:schemeClr val="accent1">
                    <a:lumMod val="50000"/>
                  </a:schemeClr>
                </a:solidFill>
              </a:rPr>
            </a:br>
            <a:r>
              <a:rPr lang="de-AT" sz="2400" dirty="0">
                <a:solidFill>
                  <a:schemeClr val="accent1">
                    <a:lumMod val="50000"/>
                  </a:schemeClr>
                </a:solidFill>
                <a:sym typeface="Wingdings" panose="05000000000000000000" pitchFamily="2" charset="2"/>
              </a:rPr>
              <a:t> Beitrag des </a:t>
            </a:r>
            <a:r>
              <a:rPr lang="de-AT" sz="2800" dirty="0">
                <a:solidFill>
                  <a:schemeClr val="accent1">
                    <a:lumMod val="50000"/>
                  </a:schemeClr>
                </a:solidFill>
              </a:rPr>
              <a:t>REK 2030</a:t>
            </a:r>
          </a:p>
        </p:txBody>
      </p:sp>
      <p:sp>
        <p:nvSpPr>
          <p:cNvPr id="2" name="Rechteck: abgerundete Ecken 1">
            <a:extLst>
              <a:ext uri="{FF2B5EF4-FFF2-40B4-BE49-F238E27FC236}">
                <a16:creationId xmlns:a16="http://schemas.microsoft.com/office/drawing/2014/main" id="{E3919DC5-BA8E-45E5-AD90-C58B44B1B8D2}"/>
              </a:ext>
            </a:extLst>
          </p:cNvPr>
          <p:cNvSpPr/>
          <p:nvPr/>
        </p:nvSpPr>
        <p:spPr>
          <a:xfrm>
            <a:off x="1739401" y="4690278"/>
            <a:ext cx="3780535" cy="1122461"/>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rgbClr val="FF0000"/>
                </a:solidFill>
              </a:rPr>
              <a:t>Prioritäre Entwicklung ÖV-Rad-Fußwege („Umweltverbund“) in Stadt und Region </a:t>
            </a:r>
            <a:br>
              <a:rPr lang="de-AT" sz="1200" b="1" dirty="0">
                <a:solidFill>
                  <a:srgbClr val="FF0000"/>
                </a:solidFill>
              </a:rPr>
            </a:br>
            <a:r>
              <a:rPr lang="de-AT" sz="1200" b="1" dirty="0">
                <a:solidFill>
                  <a:schemeClr val="tx1"/>
                </a:solidFill>
                <a:sym typeface="Wingdings" panose="05000000000000000000" pitchFamily="2" charset="2"/>
              </a:rPr>
              <a:t> Ausbauplan mit Projekten; Vernetzung, Systemintegration, quantitative Zielsetzungen</a:t>
            </a:r>
            <a:br>
              <a:rPr lang="de-AT" sz="1200" b="1" dirty="0">
                <a:solidFill>
                  <a:schemeClr val="tx1"/>
                </a:solidFill>
                <a:sym typeface="Wingdings" panose="05000000000000000000" pitchFamily="2" charset="2"/>
              </a:rPr>
            </a:br>
            <a:r>
              <a:rPr lang="de-AT" sz="1200" b="1" dirty="0">
                <a:solidFill>
                  <a:schemeClr val="tx1"/>
                </a:solidFill>
                <a:sym typeface="Wingdings" panose="05000000000000000000" pitchFamily="2" charset="2"/>
              </a:rPr>
              <a:t> Mobilitätsplanung Stadt-Region-Land  </a:t>
            </a:r>
            <a:endParaRPr lang="de-AT" sz="1200" b="1" dirty="0">
              <a:solidFill>
                <a:schemeClr val="tx1"/>
              </a:solidFill>
            </a:endParaRPr>
          </a:p>
        </p:txBody>
      </p:sp>
      <p:sp>
        <p:nvSpPr>
          <p:cNvPr id="4" name="Rechteck: abgerundete Ecken 3">
            <a:extLst>
              <a:ext uri="{FF2B5EF4-FFF2-40B4-BE49-F238E27FC236}">
                <a16:creationId xmlns:a16="http://schemas.microsoft.com/office/drawing/2014/main" id="{1128FF16-636D-490E-B3A4-6A7543DF6886}"/>
              </a:ext>
            </a:extLst>
          </p:cNvPr>
          <p:cNvSpPr/>
          <p:nvPr/>
        </p:nvSpPr>
        <p:spPr>
          <a:xfrm>
            <a:off x="1739401" y="1544870"/>
            <a:ext cx="3780535" cy="1020034"/>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rgbClr val="FF0000"/>
                </a:solidFill>
              </a:rPr>
              <a:t>Fokus auf die städtische Innenentwicklung und einzelne Schwerpunkte im Umland</a:t>
            </a:r>
            <a:r>
              <a:rPr lang="de-AT" sz="1200" b="1" dirty="0">
                <a:solidFill>
                  <a:schemeClr val="tx1"/>
                </a:solidFill>
              </a:rPr>
              <a:t> </a:t>
            </a:r>
            <a:r>
              <a:rPr lang="de-AT" sz="1200" b="1" dirty="0">
                <a:solidFill>
                  <a:srgbClr val="FF0000"/>
                </a:solidFill>
              </a:rPr>
              <a:t>(mit ÖV-Anbindung)</a:t>
            </a:r>
            <a:r>
              <a:rPr lang="de-AT" sz="1200" b="1" dirty="0">
                <a:solidFill>
                  <a:schemeClr val="tx1"/>
                </a:solidFill>
              </a:rPr>
              <a:t> </a:t>
            </a:r>
          </a:p>
          <a:p>
            <a:r>
              <a:rPr lang="de-AT" sz="1200" b="1" dirty="0">
                <a:solidFill>
                  <a:schemeClr val="tx1"/>
                </a:solidFill>
                <a:sym typeface="Wingdings" panose="05000000000000000000" pitchFamily="2" charset="2"/>
              </a:rPr>
              <a:t> </a:t>
            </a:r>
            <a:r>
              <a:rPr lang="de-AT" sz="1200" b="1" dirty="0">
                <a:solidFill>
                  <a:schemeClr val="tx1"/>
                </a:solidFill>
              </a:rPr>
              <a:t>Quantität und Qualität für Wohnen und Wirtschaft im regionalen Gefüge zu definieren (Stadt – Land) </a:t>
            </a:r>
          </a:p>
        </p:txBody>
      </p:sp>
      <p:sp>
        <p:nvSpPr>
          <p:cNvPr id="5" name="Rechteck: abgerundete Ecken 4">
            <a:extLst>
              <a:ext uri="{FF2B5EF4-FFF2-40B4-BE49-F238E27FC236}">
                <a16:creationId xmlns:a16="http://schemas.microsoft.com/office/drawing/2014/main" id="{3BF95F3D-F943-48CD-A59A-73883833D146}"/>
              </a:ext>
            </a:extLst>
          </p:cNvPr>
          <p:cNvSpPr/>
          <p:nvPr/>
        </p:nvSpPr>
        <p:spPr>
          <a:xfrm>
            <a:off x="4007768" y="2708920"/>
            <a:ext cx="4163089" cy="1122461"/>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rgbClr val="FF0000"/>
                </a:solidFill>
              </a:rPr>
              <a:t>Leistbares Wohnen kompakt und mit Infrastrukturaus-</a:t>
            </a:r>
            <a:r>
              <a:rPr lang="de-AT" sz="1200" b="1" dirty="0" err="1">
                <a:solidFill>
                  <a:srgbClr val="FF0000"/>
                </a:solidFill>
              </a:rPr>
              <a:t>stattung</a:t>
            </a:r>
            <a:r>
              <a:rPr lang="de-AT" sz="1200" b="1" dirty="0">
                <a:solidFill>
                  <a:schemeClr val="tx1"/>
                </a:solidFill>
              </a:rPr>
              <a:t> </a:t>
            </a:r>
            <a:r>
              <a:rPr lang="de-AT" sz="1200" b="1" dirty="0">
                <a:solidFill>
                  <a:srgbClr val="FF0000"/>
                </a:solidFill>
              </a:rPr>
              <a:t>in der Stadt</a:t>
            </a:r>
            <a:r>
              <a:rPr lang="de-AT" sz="1200" b="1" dirty="0">
                <a:solidFill>
                  <a:schemeClr val="tx1"/>
                </a:solidFill>
              </a:rPr>
              <a:t> </a:t>
            </a:r>
            <a:br>
              <a:rPr lang="de-AT" sz="1200" b="1" dirty="0">
                <a:solidFill>
                  <a:schemeClr val="tx1"/>
                </a:solidFill>
              </a:rPr>
            </a:br>
            <a:r>
              <a:rPr lang="de-AT" sz="1200" b="1" dirty="0">
                <a:solidFill>
                  <a:schemeClr val="tx1"/>
                </a:solidFill>
                <a:sym typeface="Wingdings" panose="05000000000000000000" pitchFamily="2" charset="2"/>
              </a:rPr>
              <a:t> Quantität, Zielgruppen, Standorte finden</a:t>
            </a:r>
            <a:br>
              <a:rPr lang="de-AT" sz="1200" b="1" dirty="0">
                <a:solidFill>
                  <a:schemeClr val="tx1"/>
                </a:solidFill>
                <a:sym typeface="Wingdings" panose="05000000000000000000" pitchFamily="2" charset="2"/>
              </a:rPr>
            </a:br>
            <a:r>
              <a:rPr lang="de-AT" sz="1200" b="1" dirty="0">
                <a:solidFill>
                  <a:schemeClr val="tx1"/>
                </a:solidFill>
                <a:sym typeface="Wingdings" panose="05000000000000000000" pitchFamily="2" charset="2"/>
              </a:rPr>
              <a:t> Zielgrößen für Kostensenkung (Förderung etc.) </a:t>
            </a:r>
            <a:endParaRPr lang="de-AT" sz="1200" b="1" dirty="0">
              <a:solidFill>
                <a:schemeClr val="tx1"/>
              </a:solidFill>
            </a:endParaRPr>
          </a:p>
        </p:txBody>
      </p:sp>
      <p:sp>
        <p:nvSpPr>
          <p:cNvPr id="6" name="Rechteck: abgerundete Ecken 5">
            <a:extLst>
              <a:ext uri="{FF2B5EF4-FFF2-40B4-BE49-F238E27FC236}">
                <a16:creationId xmlns:a16="http://schemas.microsoft.com/office/drawing/2014/main" id="{798B3715-FC05-4CAB-9C1A-722ED7F31740}"/>
              </a:ext>
            </a:extLst>
          </p:cNvPr>
          <p:cNvSpPr/>
          <p:nvPr/>
        </p:nvSpPr>
        <p:spPr>
          <a:xfrm>
            <a:off x="6744072" y="4637251"/>
            <a:ext cx="4158589" cy="1122461"/>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rgbClr val="FF0000"/>
                </a:solidFill>
              </a:rPr>
              <a:t>Modernisierung und effiziente Nutzung von Wirtschafts-flächen </a:t>
            </a:r>
            <a:br>
              <a:rPr lang="de-AT" sz="1200" b="1" dirty="0">
                <a:solidFill>
                  <a:srgbClr val="FF0000"/>
                </a:solidFill>
              </a:rPr>
            </a:br>
            <a:r>
              <a:rPr lang="de-AT" sz="1200" b="1" dirty="0">
                <a:solidFill>
                  <a:schemeClr val="tx1"/>
                </a:solidFill>
                <a:sym typeface="Wingdings" panose="05000000000000000000" pitchFamily="2" charset="2"/>
              </a:rPr>
              <a:t> Angestrebte Wirtschaftsprofile für Standorte   </a:t>
            </a:r>
            <a:br>
              <a:rPr lang="de-AT" sz="1200" b="1" dirty="0">
                <a:solidFill>
                  <a:schemeClr val="tx1"/>
                </a:solidFill>
                <a:sym typeface="Wingdings" panose="05000000000000000000" pitchFamily="2" charset="2"/>
              </a:rPr>
            </a:br>
            <a:r>
              <a:rPr lang="de-AT" sz="1200" b="1" dirty="0">
                <a:solidFill>
                  <a:schemeClr val="tx1"/>
                </a:solidFill>
                <a:sym typeface="Wingdings" panose="05000000000000000000" pitchFamily="2" charset="2"/>
              </a:rPr>
              <a:t> Erhöhung der Arbeitsplatzdichte in Standorten  </a:t>
            </a:r>
            <a:endParaRPr lang="de-AT" sz="1200" b="1" dirty="0">
              <a:solidFill>
                <a:schemeClr val="tx1"/>
              </a:solidFill>
            </a:endParaRPr>
          </a:p>
        </p:txBody>
      </p:sp>
      <p:sp>
        <p:nvSpPr>
          <p:cNvPr id="7" name="Rechteck: abgerundete Ecken 6">
            <a:extLst>
              <a:ext uri="{FF2B5EF4-FFF2-40B4-BE49-F238E27FC236}">
                <a16:creationId xmlns:a16="http://schemas.microsoft.com/office/drawing/2014/main" id="{24C0507E-B3F8-43BA-A2C1-C165AC59AF02}"/>
              </a:ext>
            </a:extLst>
          </p:cNvPr>
          <p:cNvSpPr/>
          <p:nvPr/>
        </p:nvSpPr>
        <p:spPr>
          <a:xfrm>
            <a:off x="6744072" y="1510911"/>
            <a:ext cx="4158589" cy="1020419"/>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rgbClr val="FF0000"/>
                </a:solidFill>
              </a:rPr>
              <a:t>Fokus auf Klima, Energie und Umwelt in der baulich-energetischen Bestandsentwicklung </a:t>
            </a:r>
            <a:r>
              <a:rPr lang="de-AT" sz="1200" b="1" dirty="0">
                <a:solidFill>
                  <a:schemeClr val="tx1"/>
                </a:solidFill>
              </a:rPr>
              <a:t>  </a:t>
            </a:r>
            <a:br>
              <a:rPr lang="de-AT" sz="1200" b="1" dirty="0">
                <a:solidFill>
                  <a:schemeClr val="tx1"/>
                </a:solidFill>
              </a:rPr>
            </a:br>
            <a:r>
              <a:rPr lang="de-AT" sz="1200" b="1" dirty="0">
                <a:solidFill>
                  <a:schemeClr val="tx1"/>
                </a:solidFill>
                <a:sym typeface="Wingdings" panose="05000000000000000000" pitchFamily="2" charset="2"/>
              </a:rPr>
              <a:t> Herunterbrechen von nationalen und Landeszielen für die Stadt und nach Schlüsselsektoren (Wohnen, Wirtschaft, Verkehr)   Energieraumplanung auf Stadtteilebene </a:t>
            </a:r>
            <a:endParaRPr lang="de-AT" sz="1200" b="1" dirty="0">
              <a:solidFill>
                <a:schemeClr val="tx1"/>
              </a:solidFill>
            </a:endParaRPr>
          </a:p>
        </p:txBody>
      </p:sp>
      <p:sp>
        <p:nvSpPr>
          <p:cNvPr id="9" name="Titel 1">
            <a:extLst>
              <a:ext uri="{FF2B5EF4-FFF2-40B4-BE49-F238E27FC236}">
                <a16:creationId xmlns:a16="http://schemas.microsoft.com/office/drawing/2014/main" id="{297DD6A2-A46B-4ADE-A626-452B8B3E18EE}"/>
              </a:ext>
            </a:extLst>
          </p:cNvPr>
          <p:cNvSpPr txBox="1">
            <a:spLocks/>
          </p:cNvSpPr>
          <p:nvPr/>
        </p:nvSpPr>
        <p:spPr>
          <a:xfrm>
            <a:off x="1343472" y="188640"/>
            <a:ext cx="9303512" cy="540000"/>
          </a:xfrm>
          <a:prstGeom prst="rect">
            <a:avLst/>
          </a:prstGeom>
        </p:spPr>
        <p:txBody>
          <a:bodyPr anchor="t" anchorCtr="0"/>
          <a:lstStyle>
            <a:lvl1pPr>
              <a:spcBef>
                <a:spcPct val="0"/>
              </a:spcBef>
              <a:buNone/>
              <a:defRPr sz="2600">
                <a:solidFill>
                  <a:srgbClr val="0060A9"/>
                </a:solidFill>
                <a:latin typeface="Calibri" pitchFamily="34" charset="0"/>
                <a:ea typeface="+mj-ea"/>
                <a:cs typeface="+mj-cs"/>
              </a:defRPr>
            </a:lvl1pPr>
          </a:lstStyle>
          <a:p>
            <a:pPr algn="ctr"/>
            <a:r>
              <a:rPr lang="de-AT" sz="2000" b="1" dirty="0"/>
              <a:t>Zusammenfassung:</a:t>
            </a:r>
            <a:br>
              <a:rPr lang="de-AT" sz="2000" b="1" dirty="0"/>
            </a:br>
            <a:r>
              <a:rPr lang="de-AT" sz="2000" b="1" dirty="0"/>
              <a:t>Anforderungen an das REK aus übergeordneter Sicht und fachliche Einschätzung </a:t>
            </a:r>
            <a:endParaRPr lang="de-AT" sz="2000" b="1" dirty="0">
              <a:solidFill>
                <a:srgbClr val="FF0000"/>
              </a:solidFill>
            </a:endParaRPr>
          </a:p>
        </p:txBody>
      </p:sp>
    </p:spTree>
    <p:extLst>
      <p:ext uri="{BB962C8B-B14F-4D97-AF65-F5344CB8AC3E}">
        <p14:creationId xmlns:p14="http://schemas.microsoft.com/office/powerpoint/2010/main" val="8602193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89D98-102F-443E-BA91-FE71DCD04119}"/>
              </a:ext>
            </a:extLst>
          </p:cNvPr>
          <p:cNvSpPr txBox="1">
            <a:spLocks/>
          </p:cNvSpPr>
          <p:nvPr/>
        </p:nvSpPr>
        <p:spPr>
          <a:xfrm>
            <a:off x="2010000" y="908720"/>
            <a:ext cx="8172000" cy="540000"/>
          </a:xfrm>
          <a:prstGeom prst="rect">
            <a:avLst/>
          </a:prstGeom>
        </p:spPr>
        <p:txBody>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r>
              <a:rPr lang="de-AT" sz="2400" dirty="0">
                <a:solidFill>
                  <a:srgbClr val="0070C0"/>
                </a:solidFill>
              </a:rPr>
              <a:t>Beitrag des REK 2030 zur Entwicklung der Stadt Salzburg</a:t>
            </a:r>
          </a:p>
        </p:txBody>
      </p:sp>
      <p:sp>
        <p:nvSpPr>
          <p:cNvPr id="3" name="Inhaltsplatzhalter 4">
            <a:extLst>
              <a:ext uri="{FF2B5EF4-FFF2-40B4-BE49-F238E27FC236}">
                <a16:creationId xmlns:a16="http://schemas.microsoft.com/office/drawing/2014/main" id="{BEB23143-76B2-412A-9B5B-ECB7ADC75E0A}"/>
              </a:ext>
            </a:extLst>
          </p:cNvPr>
          <p:cNvSpPr txBox="1">
            <a:spLocks/>
          </p:cNvSpPr>
          <p:nvPr/>
        </p:nvSpPr>
        <p:spPr>
          <a:xfrm>
            <a:off x="1631504" y="1700808"/>
            <a:ext cx="8712968" cy="3960000"/>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91" indent="-359991">
              <a:spcBef>
                <a:spcPts val="1200"/>
              </a:spcBef>
              <a:buClr>
                <a:srgbClr val="0060A9"/>
              </a:buClr>
              <a:buSzPct val="100000"/>
              <a:buFont typeface="Webdings" pitchFamily="18" charset="2"/>
              <a:buChar char=""/>
            </a:pPr>
            <a:r>
              <a:rPr lang="de-AT" sz="1600" dirty="0">
                <a:latin typeface="Calibri" panose="020F0502020204030204" pitchFamily="34" charset="0"/>
                <a:cs typeface="Calibri" panose="020F0502020204030204" pitchFamily="34" charset="0"/>
              </a:rPr>
              <a:t>Das Leitmotiv</a:t>
            </a:r>
            <a:r>
              <a:rPr lang="de-AT" sz="1600" dirty="0">
                <a:latin typeface="Calibri Light" pitchFamily="34" charset="0"/>
              </a:rPr>
              <a:t> entspricht dem der nachhaltigen Stadtentwicklung – </a:t>
            </a:r>
            <a:br>
              <a:rPr lang="de-AT" sz="1600" dirty="0">
                <a:latin typeface="Calibri Light" pitchFamily="34" charset="0"/>
              </a:rPr>
            </a:br>
            <a:r>
              <a:rPr lang="de-AT" sz="1600" dirty="0">
                <a:latin typeface="Calibri Light" pitchFamily="34" charset="0"/>
              </a:rPr>
              <a:t>Wirtschaft + Soziales + Umwelt werden ausgewogen entwickelt, </a:t>
            </a:r>
          </a:p>
          <a:p>
            <a:pPr marL="359991" indent="-359991">
              <a:spcBef>
                <a:spcPts val="1200"/>
              </a:spcBef>
              <a:buClr>
                <a:srgbClr val="0060A9"/>
              </a:buClr>
              <a:buSzPct val="100000"/>
              <a:buFont typeface="Webdings" pitchFamily="18" charset="2"/>
              <a:buChar char=""/>
            </a:pPr>
            <a:r>
              <a:rPr lang="de-AT" sz="1600" dirty="0">
                <a:latin typeface="Calibri Light" pitchFamily="34" charset="0"/>
              </a:rPr>
              <a:t>dabei ausgerichtet auf die Zielpfade der nationalen/internationalen Entwicklung </a:t>
            </a:r>
            <a:br>
              <a:rPr lang="de-AT" sz="1600" dirty="0">
                <a:latin typeface="Calibri Light" pitchFamily="34" charset="0"/>
              </a:rPr>
            </a:br>
            <a:r>
              <a:rPr lang="de-AT" sz="1600" dirty="0">
                <a:latin typeface="Calibri Light" pitchFamily="34" charset="0"/>
              </a:rPr>
              <a:t>(Klimaziele, SDGs etc.),  </a:t>
            </a:r>
          </a:p>
          <a:p>
            <a:pPr marL="359991" indent="-359991">
              <a:spcBef>
                <a:spcPts val="1200"/>
              </a:spcBef>
              <a:buClr>
                <a:srgbClr val="0060A9"/>
              </a:buClr>
              <a:buSzPct val="100000"/>
              <a:buFont typeface="Webdings" pitchFamily="18" charset="2"/>
              <a:buChar char=""/>
            </a:pPr>
            <a:r>
              <a:rPr lang="de-AT" sz="1600" dirty="0">
                <a:latin typeface="Calibri" panose="020F0502020204030204" pitchFamily="34" charset="0"/>
                <a:cs typeface="Calibri" panose="020F0502020204030204" pitchFamily="34" charset="0"/>
              </a:rPr>
              <a:t>durch Nutzung</a:t>
            </a:r>
            <a:r>
              <a:rPr lang="de-AT" sz="1600" dirty="0">
                <a:latin typeface="Calibri Light" pitchFamily="34" charset="0"/>
              </a:rPr>
              <a:t> </a:t>
            </a:r>
            <a:r>
              <a:rPr lang="de-AT" sz="1600" dirty="0">
                <a:latin typeface="Calibri" panose="020F0502020204030204" pitchFamily="34" charset="0"/>
                <a:cs typeface="Calibri" panose="020F0502020204030204" pitchFamily="34" charset="0"/>
              </a:rPr>
              <a:t>modernster Technologien und Innovationen</a:t>
            </a:r>
            <a:r>
              <a:rPr lang="de-AT" sz="1600" dirty="0">
                <a:latin typeface="Calibri Light" pitchFamily="34" charset="0"/>
              </a:rPr>
              <a:t> bei Bau, Energie, Mobilität, </a:t>
            </a:r>
            <a:br>
              <a:rPr lang="de-AT" sz="1600" dirty="0">
                <a:latin typeface="Calibri Light" pitchFamily="34" charset="0"/>
              </a:rPr>
            </a:br>
            <a:r>
              <a:rPr lang="de-AT" sz="1600" dirty="0">
                <a:latin typeface="Calibri Light" pitchFamily="34" charset="0"/>
              </a:rPr>
              <a:t>(öffentlicher) Infrastruktur, </a:t>
            </a:r>
          </a:p>
          <a:p>
            <a:pPr marL="359991" indent="-359991">
              <a:spcBef>
                <a:spcPts val="1200"/>
              </a:spcBef>
              <a:buClr>
                <a:srgbClr val="0060A9"/>
              </a:buClr>
              <a:buSzPct val="100000"/>
              <a:buFont typeface="Webdings" pitchFamily="18" charset="2"/>
              <a:buChar char=""/>
            </a:pPr>
            <a:r>
              <a:rPr lang="de-AT" sz="1600" dirty="0">
                <a:latin typeface="Calibri Light" pitchFamily="34" charset="0"/>
              </a:rPr>
              <a:t>bei </a:t>
            </a:r>
            <a:r>
              <a:rPr lang="de-AT" sz="1600" dirty="0">
                <a:latin typeface="Calibri" panose="020F0502020204030204" pitchFamily="34" charset="0"/>
                <a:cs typeface="Calibri" panose="020F0502020204030204" pitchFamily="34" charset="0"/>
              </a:rPr>
              <a:t>effizienter Flächennutzung</a:t>
            </a:r>
            <a:r>
              <a:rPr lang="de-AT" sz="1600" dirty="0">
                <a:latin typeface="Calibri Light" pitchFamily="34" charset="0"/>
              </a:rPr>
              <a:t> (Mobilisierung von vorhandenen Reserven, Neuerschließungen v.a. für intensive Nutzungen),</a:t>
            </a:r>
          </a:p>
          <a:p>
            <a:pPr marL="359991" indent="-359991">
              <a:spcBef>
                <a:spcPts val="1200"/>
              </a:spcBef>
              <a:buClr>
                <a:srgbClr val="0060A9"/>
              </a:buClr>
              <a:buSzPct val="100000"/>
              <a:buFont typeface="Webdings" pitchFamily="18" charset="2"/>
              <a:buChar char=""/>
            </a:pPr>
            <a:r>
              <a:rPr lang="de-AT" sz="1600" dirty="0">
                <a:latin typeface="Calibri Light" pitchFamily="34" charset="0"/>
              </a:rPr>
              <a:t>um </a:t>
            </a:r>
            <a:r>
              <a:rPr lang="de-AT" sz="1600" dirty="0">
                <a:latin typeface="Calibri" panose="020F0502020204030204" pitchFamily="34" charset="0"/>
                <a:cs typeface="Calibri" panose="020F0502020204030204" pitchFamily="34" charset="0"/>
              </a:rPr>
              <a:t>Natur und öffentlichen Raum</a:t>
            </a:r>
            <a:r>
              <a:rPr lang="de-AT" sz="1600" dirty="0">
                <a:latin typeface="Calibri Light" pitchFamily="34" charset="0"/>
              </a:rPr>
              <a:t> für die Bevölkerung zu sichern und bereit zu stellen </a:t>
            </a:r>
          </a:p>
          <a:p>
            <a:pPr marL="359991" indent="-359991">
              <a:spcBef>
                <a:spcPts val="1200"/>
              </a:spcBef>
              <a:buClr>
                <a:srgbClr val="0060A9"/>
              </a:buClr>
              <a:buSzPct val="100000"/>
              <a:buFont typeface="Webdings" pitchFamily="18" charset="2"/>
              <a:buChar char=""/>
            </a:pPr>
            <a:r>
              <a:rPr lang="de-AT" sz="1600" dirty="0">
                <a:latin typeface="Calibri Light" pitchFamily="34" charset="0"/>
              </a:rPr>
              <a:t>und um die Stadtentwicklung, v.a. das </a:t>
            </a:r>
            <a:r>
              <a:rPr lang="de-AT" sz="1600" dirty="0">
                <a:latin typeface="Calibri" panose="020F0502020204030204" pitchFamily="34" charset="0"/>
                <a:cs typeface="Calibri" panose="020F0502020204030204" pitchFamily="34" charset="0"/>
              </a:rPr>
              <a:t>Wohnen, für möglichst alle Bevölkerungsgruppen leistbar und lebbar</a:t>
            </a:r>
            <a:r>
              <a:rPr lang="de-AT" sz="1600" dirty="0">
                <a:latin typeface="Calibri Light" pitchFamily="34" charset="0"/>
              </a:rPr>
              <a:t> zu machen .  </a:t>
            </a:r>
          </a:p>
          <a:p>
            <a:pPr marL="0" indent="0">
              <a:spcBef>
                <a:spcPts val="1200"/>
              </a:spcBef>
              <a:buClr>
                <a:srgbClr val="0060A9"/>
              </a:buClr>
              <a:buSzPct val="100000"/>
              <a:buNone/>
            </a:pPr>
            <a:r>
              <a:rPr lang="de-AT" sz="1600" dirty="0">
                <a:latin typeface="Calibri Light" pitchFamily="34" charset="0"/>
              </a:rPr>
              <a:t>Das REK trägt so dazu bei, den laufenden Prozess der Stadtentwicklung und die Projekte der verschiedenen Akteure auf diese Zielsetzungen räumlich konkret auszurichten sowie durch öffentliche Projekte neue Initiativen und Qualitätsverbesserungen in der Stadt zu ermöglichen.  </a:t>
            </a:r>
          </a:p>
          <a:p>
            <a:endParaRPr lang="de-AT" sz="1600" dirty="0"/>
          </a:p>
        </p:txBody>
      </p:sp>
    </p:spTree>
    <p:extLst>
      <p:ext uri="{BB962C8B-B14F-4D97-AF65-F5344CB8AC3E}">
        <p14:creationId xmlns:p14="http://schemas.microsoft.com/office/powerpoint/2010/main" val="83296678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uropakart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52185" y="548683"/>
            <a:ext cx="4444023" cy="5697099"/>
          </a:xfrm>
          <a:prstGeom prst="rect">
            <a:avLst/>
          </a:prstGeom>
        </p:spPr>
      </p:pic>
      <p:sp>
        <p:nvSpPr>
          <p:cNvPr id="13" name="Titel 1"/>
          <p:cNvSpPr>
            <a:spLocks noGrp="1"/>
          </p:cNvSpPr>
          <p:nvPr>
            <p:ph type="ctrTitle" idx="4294967295"/>
          </p:nvPr>
        </p:nvSpPr>
        <p:spPr>
          <a:xfrm>
            <a:off x="1712477" y="3141048"/>
            <a:ext cx="7740000" cy="720000"/>
          </a:xfrm>
          <a:prstGeom prst="rect">
            <a:avLst/>
          </a:prstGeom>
        </p:spPr>
        <p:txBody>
          <a:bodyPr/>
          <a:lstStyle/>
          <a:p>
            <a:pPr algn="l"/>
            <a:r>
              <a:rPr lang="de-AT" sz="2300" dirty="0"/>
              <a:t>Weitere Informationen:</a:t>
            </a:r>
          </a:p>
        </p:txBody>
      </p:sp>
      <p:sp>
        <p:nvSpPr>
          <p:cNvPr id="5" name="Inhaltsplatzhalter 2">
            <a:extLst>
              <a:ext uri="{FF2B5EF4-FFF2-40B4-BE49-F238E27FC236}">
                <a16:creationId xmlns:a16="http://schemas.microsoft.com/office/drawing/2014/main" id="{625A6250-46BC-4ECD-9E30-3746B63741FB}"/>
              </a:ext>
            </a:extLst>
          </p:cNvPr>
          <p:cNvSpPr txBox="1">
            <a:spLocks/>
          </p:cNvSpPr>
          <p:nvPr/>
        </p:nvSpPr>
        <p:spPr>
          <a:xfrm>
            <a:off x="1703512" y="3645024"/>
            <a:ext cx="8172000" cy="1512000"/>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AT" sz="2000" dirty="0">
                <a:solidFill>
                  <a:srgbClr val="0060A9"/>
                </a:solidFill>
                <a:latin typeface="Calibri" pitchFamily="34" charset="0"/>
              </a:rPr>
              <a:t>ÖIR GmbH </a:t>
            </a:r>
          </a:p>
          <a:p>
            <a:pPr marL="0" indent="0">
              <a:buNone/>
            </a:pPr>
            <a:r>
              <a:rPr lang="de-AT" sz="2000" dirty="0">
                <a:solidFill>
                  <a:srgbClr val="0060A9"/>
                </a:solidFill>
                <a:latin typeface="Calibri" pitchFamily="34" charset="0"/>
              </a:rPr>
              <a:t>Christof Schremmer, Ursula Mollay</a:t>
            </a:r>
            <a:br>
              <a:rPr lang="de-AT" sz="2000" dirty="0">
                <a:solidFill>
                  <a:srgbClr val="0060A9"/>
                </a:solidFill>
              </a:rPr>
            </a:br>
            <a:r>
              <a:rPr lang="de-AT" sz="2000" dirty="0">
                <a:hlinkClick r:id="rId3"/>
              </a:rPr>
              <a:t>schremmer@oir.at</a:t>
            </a:r>
            <a:r>
              <a:rPr lang="de-AT" sz="2000" dirty="0"/>
              <a:t>  </a:t>
            </a:r>
            <a:r>
              <a:rPr lang="de-AT" sz="2000" dirty="0">
                <a:solidFill>
                  <a:schemeClr val="bg1">
                    <a:lumMod val="65000"/>
                  </a:schemeClr>
                </a:solidFill>
              </a:rPr>
              <a:t>I</a:t>
            </a:r>
            <a:r>
              <a:rPr lang="de-AT" sz="2000" dirty="0"/>
              <a:t>  </a:t>
            </a:r>
            <a:r>
              <a:rPr lang="de-AT" sz="2000" dirty="0">
                <a:hlinkClick r:id="rId4"/>
              </a:rPr>
              <a:t>mollay@oir.at</a:t>
            </a:r>
            <a:r>
              <a:rPr lang="de-AT" sz="2000" dirty="0"/>
              <a:t> </a:t>
            </a:r>
            <a:endParaRPr lang="de-AT" sz="2000" dirty="0">
              <a:latin typeface="Calibri" pitchFamily="34" charset="0"/>
            </a:endParaRPr>
          </a:p>
          <a:p>
            <a:pPr marL="0" indent="0">
              <a:buNone/>
            </a:pPr>
            <a:r>
              <a:rPr lang="de-AT" sz="2000" dirty="0">
                <a:solidFill>
                  <a:srgbClr val="0060A9"/>
                </a:solidFill>
              </a:rPr>
              <a:t>1010 Wien, Franz-Josefs-Kai 27 </a:t>
            </a:r>
            <a:r>
              <a:rPr lang="de-AT" sz="2000" dirty="0">
                <a:solidFill>
                  <a:srgbClr val="0060A9"/>
                </a:solidFill>
                <a:sym typeface="Symbol"/>
              </a:rPr>
              <a:t>| </a:t>
            </a:r>
            <a:r>
              <a:rPr lang="de-AT" sz="2000" dirty="0">
                <a:solidFill>
                  <a:srgbClr val="0060A9"/>
                </a:solidFill>
              </a:rPr>
              <a:t>+43 1 533 87 47</a:t>
            </a:r>
          </a:p>
          <a:p>
            <a:pPr marL="0" indent="0">
              <a:buNone/>
            </a:pPr>
            <a:r>
              <a:rPr lang="de-AT" sz="2000" dirty="0">
                <a:solidFill>
                  <a:srgbClr val="0060A9"/>
                </a:solidFill>
              </a:rPr>
              <a:t>e-letter: www.oir.at</a:t>
            </a:r>
            <a:endParaRPr lang="de-AT" sz="2000" dirty="0">
              <a:solidFill>
                <a:srgbClr val="0060A9"/>
              </a:solidFill>
              <a:latin typeface="Calibri" pitchFamily="34" charset="0"/>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98EEEA-09B3-4493-9AB4-A372ED19D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1698852"/>
            <a:ext cx="6336704" cy="4034404"/>
          </a:xfrm>
          <a:prstGeom prst="rect">
            <a:avLst/>
          </a:prstGeom>
        </p:spPr>
      </p:pic>
      <p:sp>
        <p:nvSpPr>
          <p:cNvPr id="6" name="Titel 1">
            <a:extLst>
              <a:ext uri="{FF2B5EF4-FFF2-40B4-BE49-F238E27FC236}">
                <a16:creationId xmlns:a16="http://schemas.microsoft.com/office/drawing/2014/main" id="{BC7F61A4-9FC6-4CB1-B1AE-79B748DB0E49}"/>
              </a:ext>
            </a:extLst>
          </p:cNvPr>
          <p:cNvSpPr txBox="1">
            <a:spLocks/>
          </p:cNvSpPr>
          <p:nvPr/>
        </p:nvSpPr>
        <p:spPr>
          <a:xfrm>
            <a:off x="2046000" y="908720"/>
            <a:ext cx="8226464" cy="540000"/>
          </a:xfrm>
          <a:prstGeom prst="rect">
            <a:avLst/>
          </a:prstGeom>
        </p:spPr>
        <p:txBody>
          <a:bodyPr anchor="b" anchorCtr="0"/>
          <a:lstStyle>
            <a:lvl1pPr defTabSz="914377">
              <a:spcBef>
                <a:spcPct val="0"/>
              </a:spcBef>
              <a:buNone/>
              <a:defRPr sz="2400">
                <a:solidFill>
                  <a:srgbClr val="0060A9"/>
                </a:solidFill>
                <a:latin typeface="Calibri" pitchFamily="34" charset="0"/>
                <a:ea typeface="+mj-ea"/>
                <a:cs typeface="+mj-cs"/>
              </a:defRPr>
            </a:lvl1pPr>
          </a:lstStyle>
          <a:p>
            <a:r>
              <a:rPr lang="de-AT" dirty="0"/>
              <a:t>Analyselogik: </a:t>
            </a:r>
            <a:br>
              <a:rPr lang="de-AT" dirty="0"/>
            </a:br>
            <a:r>
              <a:rPr lang="de-AT" dirty="0"/>
              <a:t>Ableitung von Folgerungen für die Stadtentwicklung und das REK </a:t>
            </a:r>
          </a:p>
        </p:txBody>
      </p:sp>
      <p:sp>
        <p:nvSpPr>
          <p:cNvPr id="3" name="Rechteck 2">
            <a:extLst>
              <a:ext uri="{FF2B5EF4-FFF2-40B4-BE49-F238E27FC236}">
                <a16:creationId xmlns:a16="http://schemas.microsoft.com/office/drawing/2014/main" id="{6A52F6BB-AB95-4968-B823-D39A2DE571A9}"/>
              </a:ext>
            </a:extLst>
          </p:cNvPr>
          <p:cNvSpPr/>
          <p:nvPr/>
        </p:nvSpPr>
        <p:spPr>
          <a:xfrm>
            <a:off x="3764561" y="1412204"/>
            <a:ext cx="1960098" cy="387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dirty="0">
                <a:solidFill>
                  <a:srgbClr val="FF0000"/>
                </a:solidFill>
              </a:rPr>
              <a:t>Auftrag</a:t>
            </a:r>
          </a:p>
        </p:txBody>
      </p:sp>
      <p:sp>
        <p:nvSpPr>
          <p:cNvPr id="4" name="Rechteck 3">
            <a:extLst>
              <a:ext uri="{FF2B5EF4-FFF2-40B4-BE49-F238E27FC236}">
                <a16:creationId xmlns:a16="http://schemas.microsoft.com/office/drawing/2014/main" id="{E908D6F0-D797-401E-A4EA-740FC7F5A249}"/>
              </a:ext>
            </a:extLst>
          </p:cNvPr>
          <p:cNvSpPr/>
          <p:nvPr/>
        </p:nvSpPr>
        <p:spPr>
          <a:xfrm>
            <a:off x="6240016" y="1412776"/>
            <a:ext cx="1960098" cy="387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dirty="0">
                <a:solidFill>
                  <a:srgbClr val="FF0000"/>
                </a:solidFill>
              </a:rPr>
              <a:t>REK-Bearbeitung</a:t>
            </a:r>
          </a:p>
        </p:txBody>
      </p:sp>
    </p:spTree>
    <p:extLst>
      <p:ext uri="{BB962C8B-B14F-4D97-AF65-F5344CB8AC3E}">
        <p14:creationId xmlns:p14="http://schemas.microsoft.com/office/powerpoint/2010/main" val="3725966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7E1C638-C0C8-4255-BD54-324CD8E582D6}"/>
              </a:ext>
            </a:extLst>
          </p:cNvPr>
          <p:cNvSpPr/>
          <p:nvPr/>
        </p:nvSpPr>
        <p:spPr>
          <a:xfrm>
            <a:off x="2785592" y="2163278"/>
            <a:ext cx="6766792" cy="2869780"/>
          </a:xfrm>
          <a:prstGeom prst="ellipse">
            <a:avLst/>
          </a:prstGeom>
          <a:solidFill>
            <a:schemeClr val="accent3"/>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tIns="72000" rIns="72000" bIns="72000" rtlCol="0" anchor="ctr"/>
          <a:lstStyle/>
          <a:p>
            <a:pPr algn="ctr"/>
            <a:r>
              <a:rPr lang="de-AT" sz="4000" dirty="0">
                <a:solidFill>
                  <a:schemeClr val="accent1">
                    <a:lumMod val="50000"/>
                  </a:schemeClr>
                </a:solidFill>
                <a:effectLst>
                  <a:outerShdw blurRad="50800" dist="38100" dir="5400000" algn="t" rotWithShape="0">
                    <a:prstClr val="black">
                      <a:alpha val="40000"/>
                    </a:prstClr>
                  </a:outerShdw>
                </a:effectLst>
              </a:rPr>
              <a:t>Megatrends und das </a:t>
            </a:r>
            <a:br>
              <a:rPr lang="de-AT" sz="4000" dirty="0">
                <a:solidFill>
                  <a:schemeClr val="accent1">
                    <a:lumMod val="50000"/>
                  </a:schemeClr>
                </a:solidFill>
                <a:effectLst>
                  <a:outerShdw blurRad="50800" dist="38100" dir="5400000" algn="t" rotWithShape="0">
                    <a:prstClr val="black">
                      <a:alpha val="40000"/>
                    </a:prstClr>
                  </a:outerShdw>
                </a:effectLst>
              </a:rPr>
            </a:br>
            <a:r>
              <a:rPr lang="de-AT" sz="4000" dirty="0">
                <a:solidFill>
                  <a:schemeClr val="accent1">
                    <a:lumMod val="50000"/>
                  </a:schemeClr>
                </a:solidFill>
                <a:effectLst>
                  <a:outerShdw blurRad="50800" dist="38100" dir="5400000" algn="t" rotWithShape="0">
                    <a:prstClr val="black">
                      <a:alpha val="40000"/>
                    </a:prstClr>
                  </a:outerShdw>
                </a:effectLst>
              </a:rPr>
              <a:t>REK Salzburg 2030</a:t>
            </a:r>
          </a:p>
        </p:txBody>
      </p:sp>
    </p:spTree>
    <p:extLst>
      <p:ext uri="{BB962C8B-B14F-4D97-AF65-F5344CB8AC3E}">
        <p14:creationId xmlns:p14="http://schemas.microsoft.com/office/powerpoint/2010/main" val="37844234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Megatrends (ÖROK) – Raumentwicklungstrends für Stadt und Region </a:t>
            </a:r>
            <a:r>
              <a:rPr lang="de-AT" sz="2000" dirty="0"/>
              <a:t>	</a:t>
            </a:r>
            <a:endParaRPr lang="de-AT" sz="2000" b="1" dirty="0">
              <a:solidFill>
                <a:srgbClr val="FF0000"/>
              </a:solidFill>
            </a:endParaRPr>
          </a:p>
        </p:txBody>
      </p:sp>
      <p:sp>
        <p:nvSpPr>
          <p:cNvPr id="14" name="Pfeil: Fünfeck 13">
            <a:extLst>
              <a:ext uri="{FF2B5EF4-FFF2-40B4-BE49-F238E27FC236}">
                <a16:creationId xmlns:a16="http://schemas.microsoft.com/office/drawing/2014/main" id="{3098217C-D9E4-4D71-9BFF-9808DCED8588}"/>
              </a:ext>
            </a:extLst>
          </p:cNvPr>
          <p:cNvSpPr/>
          <p:nvPr/>
        </p:nvSpPr>
        <p:spPr>
          <a:xfrm>
            <a:off x="10166861" y="1463793"/>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12" name="Pfeil: Fünfeck 11">
            <a:extLst>
              <a:ext uri="{FF2B5EF4-FFF2-40B4-BE49-F238E27FC236}">
                <a16:creationId xmlns:a16="http://schemas.microsoft.com/office/drawing/2014/main" id="{C52D2AA5-59E3-44F0-84B1-4BC719B0444D}"/>
              </a:ext>
            </a:extLst>
          </p:cNvPr>
          <p:cNvSpPr/>
          <p:nvPr/>
        </p:nvSpPr>
        <p:spPr>
          <a:xfrm>
            <a:off x="3287688" y="1466854"/>
            <a:ext cx="2245102" cy="4773519"/>
          </a:xfrm>
          <a:prstGeom prst="homePlate">
            <a:avLst/>
          </a:prstGeom>
          <a:solidFill>
            <a:schemeClr val="bg1">
              <a:lumMod val="75000"/>
            </a:schemeClr>
          </a:solidFill>
          <a:ln>
            <a:noFill/>
          </a:ln>
          <a:effectLst/>
        </p:spPr>
        <p:style>
          <a:lnRef idx="2">
            <a:schemeClr val="accent1">
              <a:shade val="50000"/>
            </a:schemeClr>
          </a:lnRef>
          <a:fillRef idx="1002">
            <a:schemeClr val="lt2"/>
          </a:fillRef>
          <a:effectRef idx="0">
            <a:schemeClr val="accent1"/>
          </a:effectRef>
          <a:fontRef idx="minor">
            <a:schemeClr val="lt1"/>
          </a:fontRef>
        </p:style>
        <p:txBody>
          <a:bodyPr lIns="72000" tIns="72000" rIns="72000" bIns="72000" rtlCol="0" anchor="ctr"/>
          <a:lstStyle/>
          <a:p>
            <a:pPr algn="ctr"/>
            <a:r>
              <a:rPr lang="de-AT" sz="1400" b="1" dirty="0"/>
              <a:t>Mittel-</a:t>
            </a:r>
            <a:br>
              <a:rPr lang="de-AT" sz="1400" b="1" dirty="0"/>
            </a:br>
            <a:r>
              <a:rPr lang="de-AT" sz="1400" b="1" dirty="0"/>
              <a:t>bis Langfrist- Perspektiven</a:t>
            </a:r>
            <a:br>
              <a:rPr lang="de-AT" sz="1400" b="1" dirty="0"/>
            </a:br>
            <a:r>
              <a:rPr lang="de-AT" sz="1400" b="1" dirty="0"/>
              <a:t>2030/2050</a:t>
            </a:r>
            <a:br>
              <a:rPr lang="de-AT" sz="1400" b="1" dirty="0"/>
            </a:br>
            <a:br>
              <a:rPr lang="de-AT" sz="1400" b="1" dirty="0"/>
            </a:br>
            <a:r>
              <a:rPr lang="de-AT" sz="1400" b="1" dirty="0"/>
              <a:t>↗ ↘</a:t>
            </a:r>
          </a:p>
        </p:txBody>
      </p:sp>
      <p:sp>
        <p:nvSpPr>
          <p:cNvPr id="18" name="Ellipse 17">
            <a:extLst>
              <a:ext uri="{FF2B5EF4-FFF2-40B4-BE49-F238E27FC236}">
                <a16:creationId xmlns:a16="http://schemas.microsoft.com/office/drawing/2014/main" id="{A3ED12E4-3731-4DBC-8044-40A4E00DBE3B}"/>
              </a:ext>
            </a:extLst>
          </p:cNvPr>
          <p:cNvSpPr/>
          <p:nvPr/>
        </p:nvSpPr>
        <p:spPr>
          <a:xfrm>
            <a:off x="779002" y="1196752"/>
            <a:ext cx="3156758" cy="755703"/>
          </a:xfrm>
          <a:prstGeom prst="ellipse">
            <a:avLst/>
          </a:prstGeom>
          <a:solidFill>
            <a:srgbClr val="CCC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400" b="1" dirty="0"/>
              <a:t>Digitalisierung/</a:t>
            </a:r>
            <a:r>
              <a:rPr lang="de-AT" sz="1400" b="1" dirty="0" err="1"/>
              <a:t>Globalisie-rung</a:t>
            </a:r>
            <a:r>
              <a:rPr lang="de-AT" sz="1400" b="1" dirty="0"/>
              <a:t> </a:t>
            </a:r>
            <a:r>
              <a:rPr lang="de-AT" sz="1400" b="1" dirty="0" err="1"/>
              <a:t>vs</a:t>
            </a:r>
            <a:r>
              <a:rPr lang="de-AT" sz="1400" b="1" dirty="0"/>
              <a:t> Regionalisierung</a:t>
            </a:r>
          </a:p>
        </p:txBody>
      </p:sp>
      <p:sp>
        <p:nvSpPr>
          <p:cNvPr id="19" name="Ellipse 18">
            <a:extLst>
              <a:ext uri="{FF2B5EF4-FFF2-40B4-BE49-F238E27FC236}">
                <a16:creationId xmlns:a16="http://schemas.microsoft.com/office/drawing/2014/main" id="{1F16125E-2736-4C47-A1CF-A4D83E1F59C6}"/>
              </a:ext>
            </a:extLst>
          </p:cNvPr>
          <p:cNvSpPr/>
          <p:nvPr/>
        </p:nvSpPr>
        <p:spPr>
          <a:xfrm>
            <a:off x="335360" y="2204864"/>
            <a:ext cx="3156758" cy="755703"/>
          </a:xfrm>
          <a:prstGeom prst="ellipse">
            <a:avLst/>
          </a:prstGeom>
          <a:solidFill>
            <a:srgbClr val="B4B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400" b="1" dirty="0"/>
              <a:t>Urbanisierung und Multilokalität</a:t>
            </a:r>
          </a:p>
        </p:txBody>
      </p:sp>
      <p:sp>
        <p:nvSpPr>
          <p:cNvPr id="21" name="Ellipse 20">
            <a:extLst>
              <a:ext uri="{FF2B5EF4-FFF2-40B4-BE49-F238E27FC236}">
                <a16:creationId xmlns:a16="http://schemas.microsoft.com/office/drawing/2014/main" id="{238D954B-A618-44D0-985E-EB861A6C3402}"/>
              </a:ext>
            </a:extLst>
          </p:cNvPr>
          <p:cNvSpPr/>
          <p:nvPr/>
        </p:nvSpPr>
        <p:spPr>
          <a:xfrm>
            <a:off x="263352" y="3249361"/>
            <a:ext cx="3156758" cy="755703"/>
          </a:xfrm>
          <a:prstGeom prst="ellipse">
            <a:avLst/>
          </a:prstGeom>
          <a:solidFill>
            <a:srgbClr val="B4B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400" b="1" dirty="0"/>
              <a:t>Klimawandel und Energetische Transformation</a:t>
            </a:r>
          </a:p>
        </p:txBody>
      </p:sp>
      <p:sp>
        <p:nvSpPr>
          <p:cNvPr id="23" name="Ellipse 22">
            <a:extLst>
              <a:ext uri="{FF2B5EF4-FFF2-40B4-BE49-F238E27FC236}">
                <a16:creationId xmlns:a16="http://schemas.microsoft.com/office/drawing/2014/main" id="{FD2D0573-B84D-4A09-AF5D-E2A178AE599D}"/>
              </a:ext>
            </a:extLst>
          </p:cNvPr>
          <p:cNvSpPr/>
          <p:nvPr/>
        </p:nvSpPr>
        <p:spPr>
          <a:xfrm>
            <a:off x="479376" y="4401489"/>
            <a:ext cx="3156758" cy="755703"/>
          </a:xfrm>
          <a:prstGeom prst="ellipse">
            <a:avLst/>
          </a:prstGeom>
          <a:solidFill>
            <a:srgbClr val="CCC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400" b="1" dirty="0"/>
              <a:t>Demographischer &amp; gesellschaftlicher Wandel</a:t>
            </a:r>
          </a:p>
        </p:txBody>
      </p:sp>
      <p:sp>
        <p:nvSpPr>
          <p:cNvPr id="25" name="Ellipse 24">
            <a:extLst>
              <a:ext uri="{FF2B5EF4-FFF2-40B4-BE49-F238E27FC236}">
                <a16:creationId xmlns:a16="http://schemas.microsoft.com/office/drawing/2014/main" id="{E0F299FD-E997-4B09-AFC5-4B1523177A99}"/>
              </a:ext>
            </a:extLst>
          </p:cNvPr>
          <p:cNvSpPr/>
          <p:nvPr/>
        </p:nvSpPr>
        <p:spPr>
          <a:xfrm>
            <a:off x="779002" y="5409601"/>
            <a:ext cx="3156758" cy="755703"/>
          </a:xfrm>
          <a:prstGeom prst="ellipse">
            <a:avLst/>
          </a:prstGeom>
          <a:solidFill>
            <a:srgbClr val="B4B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400" b="1" dirty="0"/>
              <a:t>Wissensgesellschaft </a:t>
            </a:r>
            <a:r>
              <a:rPr lang="de-AT" sz="1400" b="1" dirty="0" err="1"/>
              <a:t>vs</a:t>
            </a:r>
            <a:r>
              <a:rPr lang="de-AT" sz="1400" b="1" dirty="0"/>
              <a:t> einfache Hilfsdienste </a:t>
            </a:r>
          </a:p>
        </p:txBody>
      </p:sp>
      <p:grpSp>
        <p:nvGrpSpPr>
          <p:cNvPr id="4" name="Gruppieren 3">
            <a:extLst>
              <a:ext uri="{FF2B5EF4-FFF2-40B4-BE49-F238E27FC236}">
                <a16:creationId xmlns:a16="http://schemas.microsoft.com/office/drawing/2014/main" id="{9C3E5E03-EDCF-444D-B0E0-A9826960DE81}"/>
              </a:ext>
            </a:extLst>
          </p:cNvPr>
          <p:cNvGrpSpPr/>
          <p:nvPr/>
        </p:nvGrpSpPr>
        <p:grpSpPr>
          <a:xfrm>
            <a:off x="5648861" y="728640"/>
            <a:ext cx="4518000" cy="5796704"/>
            <a:chOff x="5648861" y="728640"/>
            <a:chExt cx="4518000" cy="5796704"/>
          </a:xfrm>
        </p:grpSpPr>
        <p:sp>
          <p:nvSpPr>
            <p:cNvPr id="16" name="Rechteck: eine Ecke abgeschnitten 15">
              <a:extLst>
                <a:ext uri="{FF2B5EF4-FFF2-40B4-BE49-F238E27FC236}">
                  <a16:creationId xmlns:a16="http://schemas.microsoft.com/office/drawing/2014/main" id="{1C5152B7-1B42-4FBF-A7C6-9C783159E582}"/>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7" name="Rechteck: abgerundete Ecken 6">
              <a:extLst>
                <a:ext uri="{FF2B5EF4-FFF2-40B4-BE49-F238E27FC236}">
                  <a16:creationId xmlns:a16="http://schemas.microsoft.com/office/drawing/2014/main" id="{8DE5CECA-FC75-45D0-B8B1-A6BD74D3D2A0}"/>
                </a:ext>
              </a:extLst>
            </p:cNvPr>
            <p:cNvSpPr/>
            <p:nvPr/>
          </p:nvSpPr>
          <p:spPr>
            <a:xfrm>
              <a:off x="6389647" y="2735815"/>
              <a:ext cx="3600000" cy="770891"/>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9" name="Rechteck: abgerundete Ecken 8">
              <a:extLst>
                <a:ext uri="{FF2B5EF4-FFF2-40B4-BE49-F238E27FC236}">
                  <a16:creationId xmlns:a16="http://schemas.microsoft.com/office/drawing/2014/main" id="{B968475A-043D-4FE7-8B0F-6321793A8E95}"/>
                </a:ext>
              </a:extLst>
            </p:cNvPr>
            <p:cNvSpPr/>
            <p:nvPr/>
          </p:nvSpPr>
          <p:spPr>
            <a:xfrm>
              <a:off x="6397286" y="3581982"/>
              <a:ext cx="3600000" cy="672750"/>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10" name="Rechteck: abgerundete Ecken 9">
              <a:extLst>
                <a:ext uri="{FF2B5EF4-FFF2-40B4-BE49-F238E27FC236}">
                  <a16:creationId xmlns:a16="http://schemas.microsoft.com/office/drawing/2014/main" id="{FFEBC21B-49E4-4991-97F8-FCC16D54E482}"/>
                </a:ext>
              </a:extLst>
            </p:cNvPr>
            <p:cNvSpPr/>
            <p:nvPr/>
          </p:nvSpPr>
          <p:spPr>
            <a:xfrm>
              <a:off x="6398611" y="504970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11" name="Rechteck: abgerundete Ecken 10">
              <a:extLst>
                <a:ext uri="{FF2B5EF4-FFF2-40B4-BE49-F238E27FC236}">
                  <a16:creationId xmlns:a16="http://schemas.microsoft.com/office/drawing/2014/main" id="{C00FE826-E842-49CB-BB86-9F4A6425786C}"/>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5" name="Rechteck: abgerundete Ecken 4">
              <a:extLst>
                <a:ext uri="{FF2B5EF4-FFF2-40B4-BE49-F238E27FC236}">
                  <a16:creationId xmlns:a16="http://schemas.microsoft.com/office/drawing/2014/main" id="{AC910994-FDBD-4BAF-A314-FA8ADE3A5CA9}"/>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6" name="Rechteck: abgerundete Ecken 5">
              <a:extLst>
                <a:ext uri="{FF2B5EF4-FFF2-40B4-BE49-F238E27FC236}">
                  <a16:creationId xmlns:a16="http://schemas.microsoft.com/office/drawing/2014/main" id="{772B1EC8-C977-41A1-B1BD-7DFA4D31F6A7}"/>
                </a:ext>
              </a:extLst>
            </p:cNvPr>
            <p:cNvSpPr/>
            <p:nvPr/>
          </p:nvSpPr>
          <p:spPr>
            <a:xfrm>
              <a:off x="6384972" y="1988840"/>
              <a:ext cx="3600000" cy="648072"/>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13" name="Rechteck: abgerundete Ecken 12">
              <a:extLst>
                <a:ext uri="{FF2B5EF4-FFF2-40B4-BE49-F238E27FC236}">
                  <a16:creationId xmlns:a16="http://schemas.microsoft.com/office/drawing/2014/main" id="{FA98CE66-475F-4CF2-AA63-DC3F4FF5575F}"/>
                </a:ext>
              </a:extLst>
            </p:cNvPr>
            <p:cNvSpPr/>
            <p:nvPr/>
          </p:nvSpPr>
          <p:spPr>
            <a:xfrm>
              <a:off x="6377332" y="1295340"/>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3" name="Rechteck: abgerundete Ecken 2">
              <a:extLst>
                <a:ext uri="{FF2B5EF4-FFF2-40B4-BE49-F238E27FC236}">
                  <a16:creationId xmlns:a16="http://schemas.microsoft.com/office/drawing/2014/main" id="{93E9F877-C1E1-403F-9D9E-F84E4B50D974}"/>
                </a:ext>
              </a:extLst>
            </p:cNvPr>
            <p:cNvSpPr/>
            <p:nvPr/>
          </p:nvSpPr>
          <p:spPr>
            <a:xfrm>
              <a:off x="6420580" y="434755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380458393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000" fill="hold"/>
                                        <p:tgtEl>
                                          <p:spTgt spid="23"/>
                                        </p:tgtEl>
                                        <p:attrNameLst>
                                          <p:attrName>ppt_x</p:attrName>
                                        </p:attrNameLst>
                                      </p:cBhvr>
                                      <p:tavLst>
                                        <p:tav tm="0">
                                          <p:val>
                                            <p:strVal val="#ppt_x"/>
                                          </p:val>
                                        </p:tav>
                                        <p:tav tm="100000">
                                          <p:val>
                                            <p:strVal val="#ppt_x"/>
                                          </p:val>
                                        </p:tav>
                                      </p:tavLst>
                                    </p:anim>
                                    <p:anim calcmode="lin" valueType="num">
                                      <p:cBhvr additive="base">
                                        <p:cTn id="25"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feil: nach unten gekrümmt 16">
            <a:extLst>
              <a:ext uri="{FF2B5EF4-FFF2-40B4-BE49-F238E27FC236}">
                <a16:creationId xmlns:a16="http://schemas.microsoft.com/office/drawing/2014/main" id="{D43F2EE3-2AEE-4468-A73C-1C5DE71A283C}"/>
              </a:ext>
            </a:extLst>
          </p:cNvPr>
          <p:cNvSpPr/>
          <p:nvPr/>
        </p:nvSpPr>
        <p:spPr>
          <a:xfrm rot="1045780">
            <a:off x="8147395" y="2649415"/>
            <a:ext cx="3125236" cy="1024027"/>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solidFill>
                <a:schemeClr val="tx1"/>
              </a:solidFill>
            </a:endParaRPr>
          </a:p>
        </p:txBody>
      </p:sp>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Megatrends  </a:t>
            </a:r>
            <a:r>
              <a:rPr lang="de-AT" sz="2000" b="1" dirty="0">
                <a:sym typeface="Wingdings" panose="05000000000000000000" pitchFamily="2" charset="2"/>
              </a:rPr>
              <a:t> </a:t>
            </a:r>
            <a:r>
              <a:rPr lang="de-AT" sz="2000" b="1" dirty="0"/>
              <a:t> Raumentwicklungstrends </a:t>
            </a:r>
            <a:r>
              <a:rPr lang="de-AT" sz="2000" b="1" dirty="0">
                <a:sym typeface="Wingdings" panose="05000000000000000000" pitchFamily="2" charset="2"/>
              </a:rPr>
              <a:t></a:t>
            </a:r>
            <a:r>
              <a:rPr lang="de-AT" sz="2000" b="1" dirty="0"/>
              <a:t> Auswirkungen auf die Stadtentwicklung  </a:t>
            </a:r>
            <a:r>
              <a:rPr lang="de-AT" sz="2000" dirty="0"/>
              <a:t>	</a:t>
            </a:r>
            <a:endParaRPr lang="de-AT" sz="2000" b="1" dirty="0">
              <a:solidFill>
                <a:srgbClr val="FF0000"/>
              </a:solidFill>
            </a:endParaRPr>
          </a:p>
        </p:txBody>
      </p:sp>
      <p:sp>
        <p:nvSpPr>
          <p:cNvPr id="35" name="Rechteck: abgerundete Ecken 34">
            <a:extLst>
              <a:ext uri="{FF2B5EF4-FFF2-40B4-BE49-F238E27FC236}">
                <a16:creationId xmlns:a16="http://schemas.microsoft.com/office/drawing/2014/main" id="{318EFA9C-8187-4CB4-B6DA-692771D42155}"/>
              </a:ext>
            </a:extLst>
          </p:cNvPr>
          <p:cNvSpPr/>
          <p:nvPr/>
        </p:nvSpPr>
        <p:spPr>
          <a:xfrm>
            <a:off x="9346492" y="4051475"/>
            <a:ext cx="2582156" cy="575783"/>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 für eine Nachhaltige </a:t>
            </a:r>
            <a:br>
              <a:rPr lang="de-AT" sz="1200" b="1" dirty="0">
                <a:solidFill>
                  <a:schemeClr val="tx1"/>
                </a:solidFill>
              </a:rPr>
            </a:br>
            <a:r>
              <a:rPr lang="de-AT" sz="1200" b="1" dirty="0">
                <a:solidFill>
                  <a:schemeClr val="tx1"/>
                </a:solidFill>
              </a:rPr>
              <a:t>Stadt- und Regionalentwicklung </a:t>
            </a:r>
          </a:p>
        </p:txBody>
      </p:sp>
      <p:sp>
        <p:nvSpPr>
          <p:cNvPr id="3" name="Rechteck: abgerundete Ecken 2">
            <a:extLst>
              <a:ext uri="{FF2B5EF4-FFF2-40B4-BE49-F238E27FC236}">
                <a16:creationId xmlns:a16="http://schemas.microsoft.com/office/drawing/2014/main" id="{F386580C-CCB0-44A2-99A2-6E46D6F29E8A}"/>
              </a:ext>
            </a:extLst>
          </p:cNvPr>
          <p:cNvSpPr/>
          <p:nvPr/>
        </p:nvSpPr>
        <p:spPr>
          <a:xfrm>
            <a:off x="8701606" y="2243497"/>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Entwicklungstendenzen</a:t>
            </a:r>
          </a:p>
        </p:txBody>
      </p:sp>
      <p:sp>
        <p:nvSpPr>
          <p:cNvPr id="4" name="Rechteck: abgerundete Ecken 3">
            <a:extLst>
              <a:ext uri="{FF2B5EF4-FFF2-40B4-BE49-F238E27FC236}">
                <a16:creationId xmlns:a16="http://schemas.microsoft.com/office/drawing/2014/main" id="{5698D564-4FA3-4AB4-BBC5-612319C62076}"/>
              </a:ext>
            </a:extLst>
          </p:cNvPr>
          <p:cNvSpPr/>
          <p:nvPr/>
        </p:nvSpPr>
        <p:spPr>
          <a:xfrm>
            <a:off x="9211492" y="3140968"/>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Herausforderungen für die  Stadtentwicklung</a:t>
            </a:r>
          </a:p>
        </p:txBody>
      </p:sp>
      <p:sp>
        <p:nvSpPr>
          <p:cNvPr id="14" name="Pfeil: Fünfeck 13">
            <a:extLst>
              <a:ext uri="{FF2B5EF4-FFF2-40B4-BE49-F238E27FC236}">
                <a16:creationId xmlns:a16="http://schemas.microsoft.com/office/drawing/2014/main" id="{3098217C-D9E4-4D71-9BFF-9808DCED8588}"/>
              </a:ext>
            </a:extLst>
          </p:cNvPr>
          <p:cNvSpPr/>
          <p:nvPr/>
        </p:nvSpPr>
        <p:spPr>
          <a:xfrm>
            <a:off x="7709880" y="1463794"/>
            <a:ext cx="978408" cy="3114274"/>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5" name="Rechteck: abgerundete Ecken 4">
            <a:extLst>
              <a:ext uri="{FF2B5EF4-FFF2-40B4-BE49-F238E27FC236}">
                <a16:creationId xmlns:a16="http://schemas.microsoft.com/office/drawing/2014/main" id="{AC910994-FDBD-4BAF-A314-FA8ADE3A5CA9}"/>
              </a:ext>
            </a:extLst>
          </p:cNvPr>
          <p:cNvSpPr/>
          <p:nvPr/>
        </p:nvSpPr>
        <p:spPr>
          <a:xfrm>
            <a:off x="4296200" y="2094223"/>
            <a:ext cx="3600000" cy="1838833"/>
          </a:xfrm>
          <a:prstGeom prst="roundRect">
            <a:avLst/>
          </a:prstGeom>
          <a:solidFill>
            <a:schemeClr val="accent4">
              <a:lumMod val="9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br>
              <a:rPr lang="de-AT" sz="1400" b="1" dirty="0">
                <a:solidFill>
                  <a:schemeClr val="tx1"/>
                </a:solidFill>
              </a:rPr>
            </a:br>
            <a:r>
              <a:rPr lang="de-AT" sz="1400" b="1" dirty="0">
                <a:solidFill>
                  <a:schemeClr val="tx1"/>
                </a:solidFill>
              </a:rPr>
              <a:t>Raumentwicklungstrends  </a:t>
            </a:r>
          </a:p>
          <a:p>
            <a:r>
              <a:rPr lang="de-AT" sz="1400" b="1" dirty="0">
                <a:solidFill>
                  <a:schemeClr val="tx1"/>
                </a:solidFill>
              </a:rPr>
              <a:t>       </a:t>
            </a:r>
            <a:r>
              <a:rPr lang="de-AT" sz="1200" b="1" dirty="0">
                <a:solidFill>
                  <a:schemeClr val="tx1"/>
                </a:solidFill>
              </a:rPr>
              <a:t> in den Bereichen </a:t>
            </a:r>
            <a:br>
              <a:rPr lang="de-AT" sz="1200" b="1" dirty="0">
                <a:solidFill>
                  <a:schemeClr val="tx1"/>
                </a:solidFill>
              </a:rPr>
            </a:br>
            <a:r>
              <a:rPr lang="de-AT" sz="1200" b="1" dirty="0">
                <a:solidFill>
                  <a:schemeClr val="tx1"/>
                </a:solidFill>
              </a:rPr>
              <a:t>	Wirtschaft </a:t>
            </a:r>
            <a:br>
              <a:rPr lang="de-AT" sz="1200" b="1" dirty="0">
                <a:solidFill>
                  <a:schemeClr val="tx1"/>
                </a:solidFill>
              </a:rPr>
            </a:br>
            <a:r>
              <a:rPr lang="de-AT" sz="1200" b="1" dirty="0">
                <a:solidFill>
                  <a:schemeClr val="tx1"/>
                </a:solidFill>
              </a:rPr>
              <a:t>	Verkehr </a:t>
            </a:r>
            <a:br>
              <a:rPr lang="de-AT" sz="1200" b="1" dirty="0">
                <a:solidFill>
                  <a:schemeClr val="tx1"/>
                </a:solidFill>
              </a:rPr>
            </a:br>
            <a:r>
              <a:rPr lang="de-AT" sz="1200" b="1" dirty="0">
                <a:solidFill>
                  <a:schemeClr val="tx1"/>
                </a:solidFill>
              </a:rPr>
              <a:t>	Raum </a:t>
            </a:r>
            <a:br>
              <a:rPr lang="de-AT" sz="1200" b="1" dirty="0">
                <a:solidFill>
                  <a:schemeClr val="tx1"/>
                </a:solidFill>
              </a:rPr>
            </a:br>
            <a:r>
              <a:rPr lang="de-AT" sz="1200" b="1" dirty="0">
                <a:solidFill>
                  <a:schemeClr val="tx1"/>
                </a:solidFill>
              </a:rPr>
              <a:t>	Umwelt </a:t>
            </a:r>
            <a:br>
              <a:rPr lang="de-AT" sz="1200" b="1" dirty="0">
                <a:solidFill>
                  <a:schemeClr val="tx1"/>
                </a:solidFill>
              </a:rPr>
            </a:br>
            <a:r>
              <a:rPr lang="de-AT" sz="1200" b="1" dirty="0">
                <a:solidFill>
                  <a:schemeClr val="tx1"/>
                </a:solidFill>
              </a:rPr>
              <a:t>	Infrastruktur</a:t>
            </a:r>
            <a:br>
              <a:rPr lang="de-AT" sz="1200" b="1" dirty="0">
                <a:solidFill>
                  <a:schemeClr val="tx1"/>
                </a:solidFill>
              </a:rPr>
            </a:br>
            <a:r>
              <a:rPr lang="de-AT" sz="1200" b="1" dirty="0">
                <a:solidFill>
                  <a:schemeClr val="tx1"/>
                </a:solidFill>
              </a:rPr>
              <a:t>	</a:t>
            </a:r>
            <a:r>
              <a:rPr lang="de-AT" sz="1200" b="1" dirty="0" err="1">
                <a:solidFill>
                  <a:schemeClr val="tx1"/>
                </a:solidFill>
              </a:rPr>
              <a:t>Öff</a:t>
            </a:r>
            <a:r>
              <a:rPr lang="de-AT" sz="1200" b="1" dirty="0">
                <a:solidFill>
                  <a:schemeClr val="tx1"/>
                </a:solidFill>
              </a:rPr>
              <a:t>. Sektor </a:t>
            </a:r>
            <a:br>
              <a:rPr lang="de-AT" sz="1200" b="1" dirty="0">
                <a:solidFill>
                  <a:schemeClr val="tx1"/>
                </a:solidFill>
              </a:rPr>
            </a:br>
            <a:r>
              <a:rPr lang="de-AT" sz="1200" b="1" dirty="0">
                <a:solidFill>
                  <a:schemeClr val="tx1"/>
                </a:solidFill>
              </a:rPr>
              <a:t>	u.a. </a:t>
            </a:r>
          </a:p>
          <a:p>
            <a:endParaRPr lang="de-AT" sz="1400" b="1" dirty="0">
              <a:solidFill>
                <a:schemeClr val="tx1"/>
              </a:solidFill>
            </a:endParaRPr>
          </a:p>
        </p:txBody>
      </p:sp>
      <p:sp>
        <p:nvSpPr>
          <p:cNvPr id="18" name="Pfeil: Fünfeck 17">
            <a:extLst>
              <a:ext uri="{FF2B5EF4-FFF2-40B4-BE49-F238E27FC236}">
                <a16:creationId xmlns:a16="http://schemas.microsoft.com/office/drawing/2014/main" id="{6F38B9CE-E307-405C-8AB9-5B784CAC0EEA}"/>
              </a:ext>
            </a:extLst>
          </p:cNvPr>
          <p:cNvSpPr/>
          <p:nvPr/>
        </p:nvSpPr>
        <p:spPr>
          <a:xfrm>
            <a:off x="2194714" y="1466855"/>
            <a:ext cx="2245102" cy="3114274"/>
          </a:xfrm>
          <a:prstGeom prst="homePlate">
            <a:avLst/>
          </a:prstGeom>
          <a:solidFill>
            <a:schemeClr val="bg1">
              <a:lumMod val="75000"/>
            </a:schemeClr>
          </a:solidFill>
          <a:ln>
            <a:noFill/>
          </a:ln>
          <a:effectLst/>
        </p:spPr>
        <p:style>
          <a:lnRef idx="2">
            <a:schemeClr val="accent1">
              <a:shade val="50000"/>
            </a:schemeClr>
          </a:lnRef>
          <a:fillRef idx="1002">
            <a:schemeClr val="lt2"/>
          </a:fillRef>
          <a:effectRef idx="0">
            <a:schemeClr val="accent1"/>
          </a:effectRef>
          <a:fontRef idx="minor">
            <a:schemeClr val="lt1"/>
          </a:fontRef>
        </p:style>
        <p:txBody>
          <a:bodyPr lIns="72000" tIns="72000" rIns="72000" bIns="72000" rtlCol="0" anchor="ctr"/>
          <a:lstStyle/>
          <a:p>
            <a:pPr algn="ctr"/>
            <a:br>
              <a:rPr lang="de-AT" sz="1400" b="1" dirty="0"/>
            </a:br>
            <a:br>
              <a:rPr lang="de-AT" sz="1400" b="1" dirty="0"/>
            </a:br>
            <a:br>
              <a:rPr lang="de-AT" sz="1400" b="1" dirty="0"/>
            </a:br>
            <a:br>
              <a:rPr lang="de-AT" sz="1400" b="1" dirty="0"/>
            </a:br>
            <a:br>
              <a:rPr lang="de-AT" sz="1400" b="1" dirty="0"/>
            </a:br>
            <a:r>
              <a:rPr lang="de-AT" sz="1400" b="1" dirty="0"/>
              <a:t>Mittel-</a:t>
            </a:r>
            <a:br>
              <a:rPr lang="de-AT" sz="1400" b="1" dirty="0"/>
            </a:br>
            <a:r>
              <a:rPr lang="de-AT" sz="1400" b="1" dirty="0"/>
              <a:t>bis Langfrist- Perspektiven</a:t>
            </a:r>
            <a:br>
              <a:rPr lang="de-AT" sz="1400" b="1" dirty="0"/>
            </a:br>
            <a:r>
              <a:rPr lang="de-AT" sz="1400" b="1" dirty="0"/>
              <a:t>2030/2050</a:t>
            </a:r>
            <a:br>
              <a:rPr lang="de-AT" sz="1400" b="1" dirty="0"/>
            </a:br>
            <a:br>
              <a:rPr lang="de-AT" sz="1400" b="1" dirty="0"/>
            </a:br>
            <a:r>
              <a:rPr lang="de-AT" sz="1400" b="1" dirty="0"/>
              <a:t>↗ ↘</a:t>
            </a:r>
          </a:p>
        </p:txBody>
      </p:sp>
      <p:sp>
        <p:nvSpPr>
          <p:cNvPr id="24" name="Ellipse 23">
            <a:extLst>
              <a:ext uri="{FF2B5EF4-FFF2-40B4-BE49-F238E27FC236}">
                <a16:creationId xmlns:a16="http://schemas.microsoft.com/office/drawing/2014/main" id="{DA567680-AA41-4962-99D7-ED53A5E5559C}"/>
              </a:ext>
            </a:extLst>
          </p:cNvPr>
          <p:cNvSpPr/>
          <p:nvPr/>
        </p:nvSpPr>
        <p:spPr>
          <a:xfrm>
            <a:off x="490970" y="2097233"/>
            <a:ext cx="3156758" cy="755703"/>
          </a:xfrm>
          <a:prstGeom prst="ellipse">
            <a:avLst/>
          </a:prstGeom>
          <a:solidFill>
            <a:srgbClr val="CCC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400" b="1" dirty="0"/>
              <a:t>Digitalisierung/</a:t>
            </a:r>
            <a:r>
              <a:rPr lang="de-AT" sz="1400" b="1" dirty="0" err="1"/>
              <a:t>Globalisie-rung</a:t>
            </a:r>
            <a:r>
              <a:rPr lang="de-AT" sz="1400" b="1" dirty="0"/>
              <a:t> </a:t>
            </a:r>
            <a:r>
              <a:rPr lang="de-AT" sz="1400" b="1" dirty="0" err="1"/>
              <a:t>vs</a:t>
            </a:r>
            <a:r>
              <a:rPr lang="de-AT" sz="1400" b="1" dirty="0"/>
              <a:t> Regionalisierung</a:t>
            </a:r>
          </a:p>
        </p:txBody>
      </p:sp>
      <p:sp>
        <p:nvSpPr>
          <p:cNvPr id="26" name="Rechteck: abgerundete Ecken 25">
            <a:extLst>
              <a:ext uri="{FF2B5EF4-FFF2-40B4-BE49-F238E27FC236}">
                <a16:creationId xmlns:a16="http://schemas.microsoft.com/office/drawing/2014/main" id="{CA3C22AA-ADED-4E07-B419-893D052BF04F}"/>
              </a:ext>
            </a:extLst>
          </p:cNvPr>
          <p:cNvSpPr/>
          <p:nvPr/>
        </p:nvSpPr>
        <p:spPr>
          <a:xfrm>
            <a:off x="551384" y="1347665"/>
            <a:ext cx="2290938" cy="523636"/>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Megatrends, z.B. </a:t>
            </a:r>
          </a:p>
        </p:txBody>
      </p:sp>
      <p:sp>
        <p:nvSpPr>
          <p:cNvPr id="27" name="Rechteck: abgerundete Ecken 26">
            <a:extLst>
              <a:ext uri="{FF2B5EF4-FFF2-40B4-BE49-F238E27FC236}">
                <a16:creationId xmlns:a16="http://schemas.microsoft.com/office/drawing/2014/main" id="{40F8581E-1135-4FA2-B129-FD22E73D84C7}"/>
              </a:ext>
            </a:extLst>
          </p:cNvPr>
          <p:cNvSpPr/>
          <p:nvPr/>
        </p:nvSpPr>
        <p:spPr>
          <a:xfrm>
            <a:off x="8485582" y="1347665"/>
            <a:ext cx="2290938" cy="523636"/>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Auswirkungen auf die Stadt Salzburg  </a:t>
            </a:r>
          </a:p>
        </p:txBody>
      </p:sp>
    </p:spTree>
    <p:extLst>
      <p:ext uri="{BB962C8B-B14F-4D97-AF65-F5344CB8AC3E}">
        <p14:creationId xmlns:p14="http://schemas.microsoft.com/office/powerpoint/2010/main" val="54641140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5" grpId="0" animBg="1"/>
      <p:bldP spid="3" grpId="0" animBg="1"/>
      <p:bldP spid="4" grpId="0" animBg="1"/>
      <p:bldP spid="14" grpId="0" animBg="1"/>
      <p:bldP spid="5" grpId="0" animBg="1"/>
      <p:bldP spid="18" grpId="0" animBg="1"/>
      <p:bldP spid="24"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feil: Fünfeck 51">
            <a:extLst>
              <a:ext uri="{FF2B5EF4-FFF2-40B4-BE49-F238E27FC236}">
                <a16:creationId xmlns:a16="http://schemas.microsoft.com/office/drawing/2014/main" id="{728AC978-CE76-4750-8623-06CBA7B0F974}"/>
              </a:ext>
            </a:extLst>
          </p:cNvPr>
          <p:cNvSpPr/>
          <p:nvPr/>
        </p:nvSpPr>
        <p:spPr>
          <a:xfrm>
            <a:off x="5303912" y="1463793"/>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10009112"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Raumentwicklungstrends 			</a:t>
            </a:r>
            <a:r>
              <a:rPr lang="de-AT" sz="2000" dirty="0"/>
              <a:t>	</a:t>
            </a:r>
            <a:r>
              <a:rPr lang="de-AT" sz="2000" b="1" dirty="0">
                <a:solidFill>
                  <a:srgbClr val="FF0000"/>
                </a:solidFill>
              </a:rPr>
              <a:t>Wohnen + Siedlungsentwicklung</a:t>
            </a:r>
          </a:p>
        </p:txBody>
      </p:sp>
      <p:sp>
        <p:nvSpPr>
          <p:cNvPr id="35" name="Rechteck: abgerundete Ecken 34">
            <a:extLst>
              <a:ext uri="{FF2B5EF4-FFF2-40B4-BE49-F238E27FC236}">
                <a16:creationId xmlns:a16="http://schemas.microsoft.com/office/drawing/2014/main" id="{318EFA9C-8187-4CB4-B6DA-692771D42155}"/>
              </a:ext>
            </a:extLst>
          </p:cNvPr>
          <p:cNvSpPr/>
          <p:nvPr/>
        </p:nvSpPr>
        <p:spPr>
          <a:xfrm>
            <a:off x="7194512" y="4690049"/>
            <a:ext cx="3780535" cy="1234241"/>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 </a:t>
            </a:r>
            <a:br>
              <a:rPr lang="de-AT" sz="1200" b="1" dirty="0">
                <a:solidFill>
                  <a:schemeClr val="tx1"/>
                </a:solidFill>
              </a:rPr>
            </a:br>
            <a:r>
              <a:rPr lang="de-AT" sz="1200" b="1" dirty="0">
                <a:solidFill>
                  <a:schemeClr val="tx1"/>
                </a:solidFill>
              </a:rPr>
              <a:t>Wird die angestrebte Nachhaltige Stadt- und Regionalentwicklung durch dezentrale Tendenzen gefährdet ? </a:t>
            </a:r>
            <a:br>
              <a:rPr lang="de-AT" sz="1200" b="1" dirty="0">
                <a:solidFill>
                  <a:schemeClr val="tx1"/>
                </a:solidFill>
              </a:rPr>
            </a:br>
            <a:r>
              <a:rPr lang="de-AT" sz="1200" b="1" dirty="0">
                <a:solidFill>
                  <a:schemeClr val="tx1"/>
                </a:solidFill>
              </a:rPr>
              <a:t>Wie sieht eine (neue) nachhaltige  räumliche Struktur in Stadt und Region aus ?  </a:t>
            </a:r>
          </a:p>
        </p:txBody>
      </p:sp>
      <p:grpSp>
        <p:nvGrpSpPr>
          <p:cNvPr id="5" name="Gruppieren 4">
            <a:extLst>
              <a:ext uri="{FF2B5EF4-FFF2-40B4-BE49-F238E27FC236}">
                <a16:creationId xmlns:a16="http://schemas.microsoft.com/office/drawing/2014/main" id="{AC11DAF4-0F44-4568-8652-BB839176E5B3}"/>
              </a:ext>
            </a:extLst>
          </p:cNvPr>
          <p:cNvGrpSpPr/>
          <p:nvPr/>
        </p:nvGrpSpPr>
        <p:grpSpPr>
          <a:xfrm>
            <a:off x="6384032" y="728640"/>
            <a:ext cx="5328592" cy="3492448"/>
            <a:chOff x="6384032" y="728640"/>
            <a:chExt cx="5328592" cy="3492448"/>
          </a:xfrm>
        </p:grpSpPr>
        <p:sp>
          <p:nvSpPr>
            <p:cNvPr id="28" name="Rechteck: eine Ecke abgeschnitten 27">
              <a:extLst>
                <a:ext uri="{FF2B5EF4-FFF2-40B4-BE49-F238E27FC236}">
                  <a16:creationId xmlns:a16="http://schemas.microsoft.com/office/drawing/2014/main" id="{F6C08AC8-35B6-4A0C-AF00-683D59B91937}"/>
                </a:ext>
              </a:extLst>
            </p:cNvPr>
            <p:cNvSpPr/>
            <p:nvPr/>
          </p:nvSpPr>
          <p:spPr>
            <a:xfrm>
              <a:off x="6384032" y="728640"/>
              <a:ext cx="5328592" cy="3492448"/>
            </a:xfrm>
            <a:prstGeom prst="snip1Rect">
              <a:avLst>
                <a:gd name="adj" fmla="val 6882"/>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endParaRPr lang="de-AT" sz="1400" dirty="0">
                <a:solidFill>
                  <a:schemeClr val="tx1"/>
                </a:solidFill>
              </a:endParaRPr>
            </a:p>
          </p:txBody>
        </p:sp>
        <p:sp>
          <p:nvSpPr>
            <p:cNvPr id="29" name="Rechteck: abgerundete Ecken 28">
              <a:extLst>
                <a:ext uri="{FF2B5EF4-FFF2-40B4-BE49-F238E27FC236}">
                  <a16:creationId xmlns:a16="http://schemas.microsoft.com/office/drawing/2014/main" id="{C8972355-3810-4A51-A3F5-563A38AD8A6E}"/>
                </a:ext>
              </a:extLst>
            </p:cNvPr>
            <p:cNvSpPr/>
            <p:nvPr/>
          </p:nvSpPr>
          <p:spPr>
            <a:xfrm>
              <a:off x="6739272" y="1392676"/>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Wohnen: Höherer Flächenbedarf, Nähe zu Grün und Freiraum gesucht (Klima + Corona) </a:t>
              </a:r>
            </a:p>
          </p:txBody>
        </p:sp>
        <p:sp>
          <p:nvSpPr>
            <p:cNvPr id="30" name="Rechteck: abgerundete Ecken 29">
              <a:extLst>
                <a:ext uri="{FF2B5EF4-FFF2-40B4-BE49-F238E27FC236}">
                  <a16:creationId xmlns:a16="http://schemas.microsoft.com/office/drawing/2014/main" id="{0F93DC4D-6FDE-4ED3-9021-1896D9B0E092}"/>
                </a:ext>
              </a:extLst>
            </p:cNvPr>
            <p:cNvSpPr/>
            <p:nvPr/>
          </p:nvSpPr>
          <p:spPr>
            <a:xfrm>
              <a:off x="6739272" y="2095234"/>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Pendler-Entlastung durch </a:t>
              </a:r>
              <a:r>
                <a:rPr lang="de-AT" sz="1200" dirty="0" err="1">
                  <a:solidFill>
                    <a:schemeClr val="tx1"/>
                  </a:solidFill>
                </a:rPr>
                <a:t>tw</a:t>
              </a:r>
              <a:r>
                <a:rPr lang="de-AT" sz="1200" dirty="0">
                  <a:solidFill>
                    <a:schemeClr val="tx1"/>
                  </a:solidFill>
                </a:rPr>
                <a:t>. Home office, Distanzen steigen</a:t>
              </a:r>
            </a:p>
          </p:txBody>
        </p:sp>
        <p:sp>
          <p:nvSpPr>
            <p:cNvPr id="31" name="Rechteck: abgerundete Ecken 30">
              <a:extLst>
                <a:ext uri="{FF2B5EF4-FFF2-40B4-BE49-F238E27FC236}">
                  <a16:creationId xmlns:a16="http://schemas.microsoft.com/office/drawing/2014/main" id="{15716A9A-F8F5-4C9D-8C68-45D886474167}"/>
                </a:ext>
              </a:extLst>
            </p:cNvPr>
            <p:cNvSpPr/>
            <p:nvPr/>
          </p:nvSpPr>
          <p:spPr>
            <a:xfrm>
              <a:off x="6739271" y="3483654"/>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Versorgung, Handel und Freizeit:  Konzentrationstendenzen hoch, </a:t>
              </a:r>
              <a:r>
                <a:rPr lang="de-AT" sz="1200" dirty="0" err="1">
                  <a:solidFill>
                    <a:schemeClr val="tx1"/>
                  </a:solidFill>
                </a:rPr>
                <a:t>e-commerce</a:t>
              </a:r>
              <a:r>
                <a:rPr lang="de-AT" sz="1200" dirty="0">
                  <a:solidFill>
                    <a:schemeClr val="tx1"/>
                  </a:solidFill>
                </a:rPr>
                <a:t> vs. Innenstädte   </a:t>
              </a:r>
            </a:p>
          </p:txBody>
        </p:sp>
        <p:sp>
          <p:nvSpPr>
            <p:cNvPr id="32" name="Rechteck: abgerundete Ecken 31">
              <a:extLst>
                <a:ext uri="{FF2B5EF4-FFF2-40B4-BE49-F238E27FC236}">
                  <a16:creationId xmlns:a16="http://schemas.microsoft.com/office/drawing/2014/main" id="{4879DA01-0A80-41F8-87A2-BC86D9EFCD4D}"/>
                </a:ext>
              </a:extLst>
            </p:cNvPr>
            <p:cNvSpPr/>
            <p:nvPr/>
          </p:nvSpPr>
          <p:spPr>
            <a:xfrm>
              <a:off x="9288861" y="1392676"/>
              <a:ext cx="2213100"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Suburbanisierung wieder stärker wg. Kosten, Grün-Nähe </a:t>
              </a:r>
            </a:p>
          </p:txBody>
        </p:sp>
        <p:sp>
          <p:nvSpPr>
            <p:cNvPr id="33" name="Rechteck: abgerundete Ecken 32">
              <a:extLst>
                <a:ext uri="{FF2B5EF4-FFF2-40B4-BE49-F238E27FC236}">
                  <a16:creationId xmlns:a16="http://schemas.microsoft.com/office/drawing/2014/main" id="{C6411549-6FF3-4E97-9902-6F69F8E0DB45}"/>
                </a:ext>
              </a:extLst>
            </p:cNvPr>
            <p:cNvSpPr/>
            <p:nvPr/>
          </p:nvSpPr>
          <p:spPr>
            <a:xfrm>
              <a:off x="9285154" y="2095234"/>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Steigende Pendlerzahlen und </a:t>
              </a:r>
              <a:br>
                <a:rPr lang="de-AT" sz="1200" dirty="0">
                  <a:solidFill>
                    <a:schemeClr val="tx1"/>
                  </a:solidFill>
                </a:rPr>
              </a:br>
              <a:r>
                <a:rPr lang="de-AT" sz="1200" dirty="0">
                  <a:solidFill>
                    <a:schemeClr val="tx1"/>
                  </a:solidFill>
                </a:rPr>
                <a:t>–</a:t>
              </a:r>
              <a:r>
                <a:rPr lang="de-AT" sz="1200" dirty="0" err="1">
                  <a:solidFill>
                    <a:schemeClr val="tx1"/>
                  </a:solidFill>
                </a:rPr>
                <a:t>distanzen</a:t>
              </a:r>
              <a:r>
                <a:rPr lang="de-AT" sz="1200" dirty="0">
                  <a:solidFill>
                    <a:schemeClr val="tx1"/>
                  </a:solidFill>
                </a:rPr>
                <a:t> – mehr Kapazität ÖV+IV notwendig </a:t>
              </a:r>
            </a:p>
          </p:txBody>
        </p:sp>
        <p:sp>
          <p:nvSpPr>
            <p:cNvPr id="34" name="Rechteck: abgerundete Ecken 33">
              <a:extLst>
                <a:ext uri="{FF2B5EF4-FFF2-40B4-BE49-F238E27FC236}">
                  <a16:creationId xmlns:a16="http://schemas.microsoft.com/office/drawing/2014/main" id="{C24855C6-1BAF-4470-8006-B8524004FF9A}"/>
                </a:ext>
              </a:extLst>
            </p:cNvPr>
            <p:cNvSpPr/>
            <p:nvPr/>
          </p:nvSpPr>
          <p:spPr>
            <a:xfrm>
              <a:off x="9285154" y="2815315"/>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Neue, günstige Wohnmodelle, Bodenbereitstellung durch </a:t>
              </a:r>
              <a:r>
                <a:rPr lang="de-AT" sz="1200" dirty="0" err="1">
                  <a:solidFill>
                    <a:schemeClr val="tx1"/>
                  </a:solidFill>
                </a:rPr>
                <a:t>öff</a:t>
              </a:r>
              <a:r>
                <a:rPr lang="de-AT" sz="1200" dirty="0">
                  <a:solidFill>
                    <a:schemeClr val="tx1"/>
                  </a:solidFill>
                </a:rPr>
                <a:t>. Hand</a:t>
              </a:r>
            </a:p>
          </p:txBody>
        </p:sp>
        <p:sp>
          <p:nvSpPr>
            <p:cNvPr id="3" name="Rechteck: abgerundete Ecken 2">
              <a:extLst>
                <a:ext uri="{FF2B5EF4-FFF2-40B4-BE49-F238E27FC236}">
                  <a16:creationId xmlns:a16="http://schemas.microsoft.com/office/drawing/2014/main" id="{F386580C-CCB0-44A2-99A2-6E46D6F29E8A}"/>
                </a:ext>
              </a:extLst>
            </p:cNvPr>
            <p:cNvSpPr/>
            <p:nvPr/>
          </p:nvSpPr>
          <p:spPr>
            <a:xfrm>
              <a:off x="6744072" y="836712"/>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Entwicklungstendenzen</a:t>
              </a:r>
            </a:p>
          </p:txBody>
        </p:sp>
        <p:sp>
          <p:nvSpPr>
            <p:cNvPr id="4" name="Rechteck: abgerundete Ecken 3">
              <a:extLst>
                <a:ext uri="{FF2B5EF4-FFF2-40B4-BE49-F238E27FC236}">
                  <a16:creationId xmlns:a16="http://schemas.microsoft.com/office/drawing/2014/main" id="{5698D564-4FA3-4AB4-BBC5-612319C62076}"/>
                </a:ext>
              </a:extLst>
            </p:cNvPr>
            <p:cNvSpPr/>
            <p:nvPr/>
          </p:nvSpPr>
          <p:spPr>
            <a:xfrm>
              <a:off x="9293661" y="836712"/>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Herausforderungen für die  Stadtentwicklung</a:t>
              </a:r>
            </a:p>
          </p:txBody>
        </p:sp>
        <p:sp>
          <p:nvSpPr>
            <p:cNvPr id="15" name="Rechteck: abgerundete Ecken 14">
              <a:extLst>
                <a:ext uri="{FF2B5EF4-FFF2-40B4-BE49-F238E27FC236}">
                  <a16:creationId xmlns:a16="http://schemas.microsoft.com/office/drawing/2014/main" id="{F6EB0388-C6A2-474F-AA05-3AFF627D9BE0}"/>
                </a:ext>
              </a:extLst>
            </p:cNvPr>
            <p:cNvSpPr/>
            <p:nvPr/>
          </p:nvSpPr>
          <p:spPr>
            <a:xfrm>
              <a:off x="6744072" y="2780992"/>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Kostendruck auf Wohnen bleibt extrem hoch – soziale Frage </a:t>
              </a:r>
            </a:p>
          </p:txBody>
        </p:sp>
        <p:sp>
          <p:nvSpPr>
            <p:cNvPr id="17" name="Rechteck: abgerundete Ecken 16">
              <a:extLst>
                <a:ext uri="{FF2B5EF4-FFF2-40B4-BE49-F238E27FC236}">
                  <a16:creationId xmlns:a16="http://schemas.microsoft.com/office/drawing/2014/main" id="{268539FC-B386-42B9-AB62-A63CC31110B0}"/>
                </a:ext>
              </a:extLst>
            </p:cNvPr>
            <p:cNvSpPr/>
            <p:nvPr/>
          </p:nvSpPr>
          <p:spPr>
            <a:xfrm>
              <a:off x="9264352" y="3501072"/>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Ortskern- und Innenstadt-belebung </a:t>
              </a:r>
              <a:r>
                <a:rPr lang="de-AT" sz="1200" dirty="0" err="1">
                  <a:solidFill>
                    <a:schemeClr val="tx1"/>
                  </a:solidFill>
                </a:rPr>
                <a:t>notwd</a:t>
              </a:r>
              <a:r>
                <a:rPr lang="de-AT" sz="1200" dirty="0">
                  <a:solidFill>
                    <a:schemeClr val="tx1"/>
                  </a:solidFill>
                </a:rPr>
                <a:t>. (außerhalb der touristischen Hauptrouten)</a:t>
              </a:r>
            </a:p>
          </p:txBody>
        </p:sp>
      </p:grpSp>
      <p:grpSp>
        <p:nvGrpSpPr>
          <p:cNvPr id="42" name="Gruppieren 41">
            <a:extLst>
              <a:ext uri="{FF2B5EF4-FFF2-40B4-BE49-F238E27FC236}">
                <a16:creationId xmlns:a16="http://schemas.microsoft.com/office/drawing/2014/main" id="{A99F460E-284C-406A-A29E-638962EEB41E}"/>
              </a:ext>
            </a:extLst>
          </p:cNvPr>
          <p:cNvGrpSpPr/>
          <p:nvPr/>
        </p:nvGrpSpPr>
        <p:grpSpPr>
          <a:xfrm>
            <a:off x="929928" y="764704"/>
            <a:ext cx="4518000" cy="5796704"/>
            <a:chOff x="5648861" y="728640"/>
            <a:chExt cx="4518000" cy="5796704"/>
          </a:xfrm>
        </p:grpSpPr>
        <p:sp>
          <p:nvSpPr>
            <p:cNvPr id="43" name="Rechteck: eine Ecke abgeschnitten 42">
              <a:extLst>
                <a:ext uri="{FF2B5EF4-FFF2-40B4-BE49-F238E27FC236}">
                  <a16:creationId xmlns:a16="http://schemas.microsoft.com/office/drawing/2014/main" id="{F9F94B8D-363C-4EFE-98E7-48ED145A9D4D}"/>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44" name="Rechteck: abgerundete Ecken 43">
              <a:extLst>
                <a:ext uri="{FF2B5EF4-FFF2-40B4-BE49-F238E27FC236}">
                  <a16:creationId xmlns:a16="http://schemas.microsoft.com/office/drawing/2014/main" id="{E1252D1C-D466-47D9-B0C1-587A47641A92}"/>
                </a:ext>
              </a:extLst>
            </p:cNvPr>
            <p:cNvSpPr/>
            <p:nvPr/>
          </p:nvSpPr>
          <p:spPr>
            <a:xfrm>
              <a:off x="6389647" y="2735815"/>
              <a:ext cx="3600000" cy="770891"/>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45" name="Rechteck: abgerundete Ecken 44">
              <a:extLst>
                <a:ext uri="{FF2B5EF4-FFF2-40B4-BE49-F238E27FC236}">
                  <a16:creationId xmlns:a16="http://schemas.microsoft.com/office/drawing/2014/main" id="{F9655F3A-9573-478B-BCC6-2754C1526A65}"/>
                </a:ext>
              </a:extLst>
            </p:cNvPr>
            <p:cNvSpPr/>
            <p:nvPr/>
          </p:nvSpPr>
          <p:spPr>
            <a:xfrm>
              <a:off x="6397286" y="3581982"/>
              <a:ext cx="3600000" cy="672750"/>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46" name="Rechteck: abgerundete Ecken 45">
              <a:extLst>
                <a:ext uri="{FF2B5EF4-FFF2-40B4-BE49-F238E27FC236}">
                  <a16:creationId xmlns:a16="http://schemas.microsoft.com/office/drawing/2014/main" id="{432FE272-57EC-4408-957D-B65E06F4561B}"/>
                </a:ext>
              </a:extLst>
            </p:cNvPr>
            <p:cNvSpPr/>
            <p:nvPr/>
          </p:nvSpPr>
          <p:spPr>
            <a:xfrm>
              <a:off x="6398611" y="504970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47" name="Rechteck: abgerundete Ecken 46">
              <a:extLst>
                <a:ext uri="{FF2B5EF4-FFF2-40B4-BE49-F238E27FC236}">
                  <a16:creationId xmlns:a16="http://schemas.microsoft.com/office/drawing/2014/main" id="{725D8120-0C9A-4D08-A2D4-D21CD1F9876C}"/>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48" name="Rechteck: abgerundete Ecken 47">
              <a:extLst>
                <a:ext uri="{FF2B5EF4-FFF2-40B4-BE49-F238E27FC236}">
                  <a16:creationId xmlns:a16="http://schemas.microsoft.com/office/drawing/2014/main" id="{21F9E7F8-1888-45A3-8E7B-1E30A4B9E980}"/>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49" name="Rechteck: abgerundete Ecken 48">
              <a:extLst>
                <a:ext uri="{FF2B5EF4-FFF2-40B4-BE49-F238E27FC236}">
                  <a16:creationId xmlns:a16="http://schemas.microsoft.com/office/drawing/2014/main" id="{11A4BCBB-43DD-4DB6-A775-E31507ACCADA}"/>
                </a:ext>
              </a:extLst>
            </p:cNvPr>
            <p:cNvSpPr/>
            <p:nvPr/>
          </p:nvSpPr>
          <p:spPr>
            <a:xfrm>
              <a:off x="6384972" y="1988840"/>
              <a:ext cx="3600000" cy="648072"/>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50" name="Rechteck: abgerundete Ecken 49">
              <a:extLst>
                <a:ext uri="{FF2B5EF4-FFF2-40B4-BE49-F238E27FC236}">
                  <a16:creationId xmlns:a16="http://schemas.microsoft.com/office/drawing/2014/main" id="{B9EA43C3-86DE-40C1-8B83-0703B8740899}"/>
                </a:ext>
              </a:extLst>
            </p:cNvPr>
            <p:cNvSpPr/>
            <p:nvPr/>
          </p:nvSpPr>
          <p:spPr>
            <a:xfrm>
              <a:off x="6377332" y="1295340"/>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51" name="Rechteck: abgerundete Ecken 50">
              <a:extLst>
                <a:ext uri="{FF2B5EF4-FFF2-40B4-BE49-F238E27FC236}">
                  <a16:creationId xmlns:a16="http://schemas.microsoft.com/office/drawing/2014/main" id="{B27D7A50-9AEB-4D52-8C5C-BA7969465CFD}"/>
                </a:ext>
              </a:extLst>
            </p:cNvPr>
            <p:cNvSpPr/>
            <p:nvPr/>
          </p:nvSpPr>
          <p:spPr>
            <a:xfrm>
              <a:off x="6420580" y="434755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275274990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Fünfeck 2">
            <a:extLst>
              <a:ext uri="{FF2B5EF4-FFF2-40B4-BE49-F238E27FC236}">
                <a16:creationId xmlns:a16="http://schemas.microsoft.com/office/drawing/2014/main" id="{374007B6-ECC9-443F-92C2-860C000DBBDD}"/>
              </a:ext>
            </a:extLst>
          </p:cNvPr>
          <p:cNvSpPr/>
          <p:nvPr/>
        </p:nvSpPr>
        <p:spPr>
          <a:xfrm>
            <a:off x="5231904" y="1463793"/>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8424936"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Raumentwicklungstrends 			</a:t>
            </a:r>
            <a:r>
              <a:rPr lang="de-AT" sz="2000" dirty="0"/>
              <a:t>	</a:t>
            </a:r>
            <a:r>
              <a:rPr lang="de-AT" sz="2000" b="1" dirty="0">
                <a:solidFill>
                  <a:srgbClr val="FF0000"/>
                </a:solidFill>
              </a:rPr>
              <a:t>Wirtschaft + Technologie</a:t>
            </a:r>
          </a:p>
        </p:txBody>
      </p:sp>
      <p:grpSp>
        <p:nvGrpSpPr>
          <p:cNvPr id="5" name="Gruppieren 4">
            <a:extLst>
              <a:ext uri="{FF2B5EF4-FFF2-40B4-BE49-F238E27FC236}">
                <a16:creationId xmlns:a16="http://schemas.microsoft.com/office/drawing/2014/main" id="{36DA419D-A1A8-4112-A9D4-A3D8D8BDC0E9}"/>
              </a:ext>
            </a:extLst>
          </p:cNvPr>
          <p:cNvGrpSpPr/>
          <p:nvPr/>
        </p:nvGrpSpPr>
        <p:grpSpPr>
          <a:xfrm>
            <a:off x="6384032" y="764704"/>
            <a:ext cx="5328592" cy="3334214"/>
            <a:chOff x="6384032" y="764704"/>
            <a:chExt cx="5328592" cy="3334214"/>
          </a:xfrm>
        </p:grpSpPr>
        <p:sp>
          <p:nvSpPr>
            <p:cNvPr id="24" name="Rechteck: eine Ecke abgeschnitten 23">
              <a:extLst>
                <a:ext uri="{FF2B5EF4-FFF2-40B4-BE49-F238E27FC236}">
                  <a16:creationId xmlns:a16="http://schemas.microsoft.com/office/drawing/2014/main" id="{BC75CD26-DC0D-4997-81E2-61ADDADD6A5C}"/>
                </a:ext>
              </a:extLst>
            </p:cNvPr>
            <p:cNvSpPr/>
            <p:nvPr/>
          </p:nvSpPr>
          <p:spPr>
            <a:xfrm>
              <a:off x="6384032" y="764704"/>
              <a:ext cx="5328592" cy="3334214"/>
            </a:xfrm>
            <a:prstGeom prst="snip1Rect">
              <a:avLst>
                <a:gd name="adj" fmla="val 6882"/>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endParaRPr lang="de-AT" sz="1400" dirty="0">
                <a:solidFill>
                  <a:schemeClr val="tx1"/>
                </a:solidFill>
              </a:endParaRPr>
            </a:p>
          </p:txBody>
        </p:sp>
        <p:sp>
          <p:nvSpPr>
            <p:cNvPr id="25" name="Rechteck: abgerundete Ecken 24">
              <a:extLst>
                <a:ext uri="{FF2B5EF4-FFF2-40B4-BE49-F238E27FC236}">
                  <a16:creationId xmlns:a16="http://schemas.microsoft.com/office/drawing/2014/main" id="{BF4468D1-8D6A-4E33-9249-955A69E21169}"/>
                </a:ext>
              </a:extLst>
            </p:cNvPr>
            <p:cNvSpPr/>
            <p:nvPr/>
          </p:nvSpPr>
          <p:spPr>
            <a:xfrm>
              <a:off x="6752782" y="1412776"/>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Logistik – Zunahme des </a:t>
              </a:r>
              <a:r>
                <a:rPr lang="de-AT" sz="1200" dirty="0" err="1">
                  <a:solidFill>
                    <a:schemeClr val="tx1"/>
                  </a:solidFill>
                </a:rPr>
                <a:t>Volu</a:t>
              </a:r>
              <a:r>
                <a:rPr lang="de-AT" sz="1200" dirty="0">
                  <a:solidFill>
                    <a:schemeClr val="tx1"/>
                  </a:solidFill>
                </a:rPr>
                <a:t>-mens B2B und zu Endkunden</a:t>
              </a:r>
            </a:p>
          </p:txBody>
        </p:sp>
        <p:sp>
          <p:nvSpPr>
            <p:cNvPr id="26" name="Rechteck: abgerundete Ecken 25">
              <a:extLst>
                <a:ext uri="{FF2B5EF4-FFF2-40B4-BE49-F238E27FC236}">
                  <a16:creationId xmlns:a16="http://schemas.microsoft.com/office/drawing/2014/main" id="{6EB70A84-31FC-4055-B611-CE58031ACBED}"/>
                </a:ext>
              </a:extLst>
            </p:cNvPr>
            <p:cNvSpPr/>
            <p:nvPr/>
          </p:nvSpPr>
          <p:spPr>
            <a:xfrm>
              <a:off x="6752782" y="2115334"/>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Produktion </a:t>
              </a:r>
              <a:r>
                <a:rPr lang="de-AT" sz="1200" dirty="0" err="1">
                  <a:solidFill>
                    <a:schemeClr val="tx1"/>
                  </a:solidFill>
                </a:rPr>
                <a:t>kaskadisch</a:t>
              </a:r>
              <a:r>
                <a:rPr lang="de-AT" sz="1200" dirty="0">
                  <a:solidFill>
                    <a:schemeClr val="tx1"/>
                  </a:solidFill>
                </a:rPr>
                <a:t> und kleinteiliger, stadtregional </a:t>
              </a:r>
            </a:p>
          </p:txBody>
        </p:sp>
        <p:sp>
          <p:nvSpPr>
            <p:cNvPr id="27" name="Rechteck: abgerundete Ecken 26">
              <a:extLst>
                <a:ext uri="{FF2B5EF4-FFF2-40B4-BE49-F238E27FC236}">
                  <a16:creationId xmlns:a16="http://schemas.microsoft.com/office/drawing/2014/main" id="{73041C37-1814-43A6-B39B-590C73D58E09}"/>
                </a:ext>
              </a:extLst>
            </p:cNvPr>
            <p:cNvSpPr/>
            <p:nvPr/>
          </p:nvSpPr>
          <p:spPr>
            <a:xfrm>
              <a:off x="6752781" y="2852872"/>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Dienstleistungen dezentraler und flexibler, </a:t>
              </a:r>
              <a:r>
                <a:rPr lang="de-AT" sz="1200" dirty="0" err="1">
                  <a:solidFill>
                    <a:schemeClr val="tx1"/>
                  </a:solidFill>
                </a:rPr>
                <a:t>home-office</a:t>
              </a:r>
              <a:r>
                <a:rPr lang="de-AT" sz="1200" dirty="0">
                  <a:solidFill>
                    <a:schemeClr val="tx1"/>
                  </a:solidFill>
                </a:rPr>
                <a:t> Anteil steigt</a:t>
              </a:r>
            </a:p>
          </p:txBody>
        </p:sp>
        <p:sp>
          <p:nvSpPr>
            <p:cNvPr id="36" name="Rechteck: abgerundete Ecken 35">
              <a:extLst>
                <a:ext uri="{FF2B5EF4-FFF2-40B4-BE49-F238E27FC236}">
                  <a16:creationId xmlns:a16="http://schemas.microsoft.com/office/drawing/2014/main" id="{B8008AD0-B3F3-4889-BA46-0DEA586F9ED2}"/>
                </a:ext>
              </a:extLst>
            </p:cNvPr>
            <p:cNvSpPr/>
            <p:nvPr/>
          </p:nvSpPr>
          <p:spPr>
            <a:xfrm>
              <a:off x="9302371" y="1412776"/>
              <a:ext cx="2213100"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Intensivierung der Nutzung  Logistikflächen im Bestand, neue kleinteilige Standorte</a:t>
              </a:r>
            </a:p>
          </p:txBody>
        </p:sp>
        <p:sp>
          <p:nvSpPr>
            <p:cNvPr id="37" name="Rechteck: abgerundete Ecken 36">
              <a:extLst>
                <a:ext uri="{FF2B5EF4-FFF2-40B4-BE49-F238E27FC236}">
                  <a16:creationId xmlns:a16="http://schemas.microsoft.com/office/drawing/2014/main" id="{E157FE8C-8ABB-4F60-ABA4-B1B10830F93B}"/>
                </a:ext>
              </a:extLst>
            </p:cNvPr>
            <p:cNvSpPr/>
            <p:nvPr/>
          </p:nvSpPr>
          <p:spPr>
            <a:xfrm>
              <a:off x="9298664" y="2115334"/>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Funktionsmix administrativ, produktiv, logistisch an den Standorten </a:t>
              </a:r>
            </a:p>
          </p:txBody>
        </p:sp>
        <p:sp>
          <p:nvSpPr>
            <p:cNvPr id="38" name="Rechteck: abgerundete Ecken 37">
              <a:extLst>
                <a:ext uri="{FF2B5EF4-FFF2-40B4-BE49-F238E27FC236}">
                  <a16:creationId xmlns:a16="http://schemas.microsoft.com/office/drawing/2014/main" id="{E3A48A9E-A9CC-4D37-AF30-17D87856B820}"/>
                </a:ext>
              </a:extLst>
            </p:cNvPr>
            <p:cNvSpPr/>
            <p:nvPr/>
          </p:nvSpPr>
          <p:spPr>
            <a:xfrm>
              <a:off x="9298664" y="2835414"/>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Baulich variable, flexible Büro-Loft-</a:t>
              </a:r>
              <a:r>
                <a:rPr lang="de-AT" sz="1200" dirty="0" err="1">
                  <a:solidFill>
                    <a:schemeClr val="tx1"/>
                  </a:solidFill>
                </a:rPr>
                <a:t>Werkstättensysteme</a:t>
              </a:r>
              <a:r>
                <a:rPr lang="de-AT" sz="1200" dirty="0">
                  <a:solidFill>
                    <a:schemeClr val="tx1"/>
                  </a:solidFill>
                </a:rPr>
                <a:t> </a:t>
              </a:r>
            </a:p>
          </p:txBody>
        </p:sp>
      </p:grpSp>
      <p:sp>
        <p:nvSpPr>
          <p:cNvPr id="39" name="Rechteck: abgerundete Ecken 38">
            <a:extLst>
              <a:ext uri="{FF2B5EF4-FFF2-40B4-BE49-F238E27FC236}">
                <a16:creationId xmlns:a16="http://schemas.microsoft.com/office/drawing/2014/main" id="{DCDD6E21-5831-4804-B5E6-ACFEC2450E72}"/>
              </a:ext>
            </a:extLst>
          </p:cNvPr>
          <p:cNvSpPr/>
          <p:nvPr/>
        </p:nvSpPr>
        <p:spPr>
          <a:xfrm>
            <a:off x="7032104" y="4491119"/>
            <a:ext cx="4158589" cy="1234707"/>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  </a:t>
            </a:r>
            <a:br>
              <a:rPr lang="de-AT" sz="1200" b="1" dirty="0">
                <a:solidFill>
                  <a:schemeClr val="tx1"/>
                </a:solidFill>
              </a:rPr>
            </a:br>
            <a:r>
              <a:rPr lang="de-AT" sz="1200" b="1" dirty="0">
                <a:solidFill>
                  <a:schemeClr val="tx1"/>
                </a:solidFill>
              </a:rPr>
              <a:t>Wie kann die notwendige rasche Adaptierung von Betriebs- und Bürostandorten beschleunigt werden (planerisch, Aktivierung ..) ?</a:t>
            </a:r>
            <a:br>
              <a:rPr lang="de-AT" sz="1200" b="1" dirty="0">
                <a:solidFill>
                  <a:schemeClr val="tx1"/>
                </a:solidFill>
              </a:rPr>
            </a:br>
            <a:r>
              <a:rPr lang="de-AT" sz="1200" b="1" dirty="0">
                <a:solidFill>
                  <a:schemeClr val="tx1"/>
                </a:solidFill>
              </a:rPr>
              <a:t>Wie können Wirtschaftsbetriebe optimal in die Stadt integriert werden (</a:t>
            </a:r>
            <a:r>
              <a:rPr lang="de-AT" sz="1200" b="1" dirty="0" err="1">
                <a:solidFill>
                  <a:schemeClr val="tx1"/>
                </a:solidFill>
              </a:rPr>
              <a:t>vs</a:t>
            </a:r>
            <a:r>
              <a:rPr lang="de-AT" sz="1200" b="1" dirty="0">
                <a:solidFill>
                  <a:schemeClr val="tx1"/>
                </a:solidFill>
              </a:rPr>
              <a:t> Wohnen, Verkehr) ? </a:t>
            </a:r>
          </a:p>
        </p:txBody>
      </p:sp>
      <p:sp>
        <p:nvSpPr>
          <p:cNvPr id="6" name="Rechteck: abgerundete Ecken 5">
            <a:extLst>
              <a:ext uri="{FF2B5EF4-FFF2-40B4-BE49-F238E27FC236}">
                <a16:creationId xmlns:a16="http://schemas.microsoft.com/office/drawing/2014/main" id="{C6E9A2F4-8406-48D8-A9BC-24176904072D}"/>
              </a:ext>
            </a:extLst>
          </p:cNvPr>
          <p:cNvSpPr/>
          <p:nvPr/>
        </p:nvSpPr>
        <p:spPr>
          <a:xfrm>
            <a:off x="6744072" y="836712"/>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Entwicklungstendenzen</a:t>
            </a:r>
          </a:p>
        </p:txBody>
      </p:sp>
      <p:sp>
        <p:nvSpPr>
          <p:cNvPr id="7" name="Rechteck: abgerundete Ecken 6">
            <a:extLst>
              <a:ext uri="{FF2B5EF4-FFF2-40B4-BE49-F238E27FC236}">
                <a16:creationId xmlns:a16="http://schemas.microsoft.com/office/drawing/2014/main" id="{3472502F-42BE-402F-BF59-1D5876198509}"/>
              </a:ext>
            </a:extLst>
          </p:cNvPr>
          <p:cNvSpPr/>
          <p:nvPr/>
        </p:nvSpPr>
        <p:spPr>
          <a:xfrm>
            <a:off x="9293661" y="836712"/>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Herausforderungen für die  Stadtentwicklung</a:t>
            </a:r>
          </a:p>
        </p:txBody>
      </p:sp>
      <p:grpSp>
        <p:nvGrpSpPr>
          <p:cNvPr id="42" name="Gruppieren 41">
            <a:extLst>
              <a:ext uri="{FF2B5EF4-FFF2-40B4-BE49-F238E27FC236}">
                <a16:creationId xmlns:a16="http://schemas.microsoft.com/office/drawing/2014/main" id="{61418C13-2DD5-49A9-AC34-BABBED4C63AE}"/>
              </a:ext>
            </a:extLst>
          </p:cNvPr>
          <p:cNvGrpSpPr/>
          <p:nvPr/>
        </p:nvGrpSpPr>
        <p:grpSpPr>
          <a:xfrm>
            <a:off x="929928" y="728640"/>
            <a:ext cx="4518000" cy="5796704"/>
            <a:chOff x="5648861" y="728640"/>
            <a:chExt cx="4518000" cy="5796704"/>
          </a:xfrm>
        </p:grpSpPr>
        <p:sp>
          <p:nvSpPr>
            <p:cNvPr id="43" name="Rechteck: eine Ecke abgeschnitten 42">
              <a:extLst>
                <a:ext uri="{FF2B5EF4-FFF2-40B4-BE49-F238E27FC236}">
                  <a16:creationId xmlns:a16="http://schemas.microsoft.com/office/drawing/2014/main" id="{DA816F8D-8995-41FB-BEC5-BE960E2A7EB6}"/>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44" name="Rechteck: abgerundete Ecken 43">
              <a:extLst>
                <a:ext uri="{FF2B5EF4-FFF2-40B4-BE49-F238E27FC236}">
                  <a16:creationId xmlns:a16="http://schemas.microsoft.com/office/drawing/2014/main" id="{67F50D68-DA47-4C88-B6B8-66B382F4A49D}"/>
                </a:ext>
              </a:extLst>
            </p:cNvPr>
            <p:cNvSpPr/>
            <p:nvPr/>
          </p:nvSpPr>
          <p:spPr>
            <a:xfrm>
              <a:off x="6389647" y="2735815"/>
              <a:ext cx="3600000" cy="770891"/>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45" name="Rechteck: abgerundete Ecken 44">
              <a:extLst>
                <a:ext uri="{FF2B5EF4-FFF2-40B4-BE49-F238E27FC236}">
                  <a16:creationId xmlns:a16="http://schemas.microsoft.com/office/drawing/2014/main" id="{84E9C034-ACC0-46FF-8994-B384074E3CE8}"/>
                </a:ext>
              </a:extLst>
            </p:cNvPr>
            <p:cNvSpPr/>
            <p:nvPr/>
          </p:nvSpPr>
          <p:spPr>
            <a:xfrm>
              <a:off x="6397286" y="3581982"/>
              <a:ext cx="3600000" cy="672750"/>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46" name="Rechteck: abgerundete Ecken 45">
              <a:extLst>
                <a:ext uri="{FF2B5EF4-FFF2-40B4-BE49-F238E27FC236}">
                  <a16:creationId xmlns:a16="http://schemas.microsoft.com/office/drawing/2014/main" id="{2B9F82FF-F9BD-424E-A1FD-4815E18DCAB7}"/>
                </a:ext>
              </a:extLst>
            </p:cNvPr>
            <p:cNvSpPr/>
            <p:nvPr/>
          </p:nvSpPr>
          <p:spPr>
            <a:xfrm>
              <a:off x="6398611" y="5049705"/>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47" name="Rechteck: abgerundete Ecken 46">
              <a:extLst>
                <a:ext uri="{FF2B5EF4-FFF2-40B4-BE49-F238E27FC236}">
                  <a16:creationId xmlns:a16="http://schemas.microsoft.com/office/drawing/2014/main" id="{64F368A1-7F8F-453F-94C2-5A8C6173DBE8}"/>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48" name="Rechteck: abgerundete Ecken 47">
              <a:extLst>
                <a:ext uri="{FF2B5EF4-FFF2-40B4-BE49-F238E27FC236}">
                  <a16:creationId xmlns:a16="http://schemas.microsoft.com/office/drawing/2014/main" id="{40421FB3-74A1-4655-9480-7499487292F7}"/>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49" name="Rechteck: abgerundete Ecken 48">
              <a:extLst>
                <a:ext uri="{FF2B5EF4-FFF2-40B4-BE49-F238E27FC236}">
                  <a16:creationId xmlns:a16="http://schemas.microsoft.com/office/drawing/2014/main" id="{7DE7BC98-C088-4F9F-B90C-06907035649B}"/>
                </a:ext>
              </a:extLst>
            </p:cNvPr>
            <p:cNvSpPr/>
            <p:nvPr/>
          </p:nvSpPr>
          <p:spPr>
            <a:xfrm>
              <a:off x="6384972" y="1988840"/>
              <a:ext cx="3600000" cy="648072"/>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50" name="Rechteck: abgerundete Ecken 49">
              <a:extLst>
                <a:ext uri="{FF2B5EF4-FFF2-40B4-BE49-F238E27FC236}">
                  <a16:creationId xmlns:a16="http://schemas.microsoft.com/office/drawing/2014/main" id="{A463CA93-7FF4-4FDD-9F7F-BC1F5182821F}"/>
                </a:ext>
              </a:extLst>
            </p:cNvPr>
            <p:cNvSpPr/>
            <p:nvPr/>
          </p:nvSpPr>
          <p:spPr>
            <a:xfrm>
              <a:off x="6377332" y="1295340"/>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51" name="Rechteck: abgerundete Ecken 50">
              <a:extLst>
                <a:ext uri="{FF2B5EF4-FFF2-40B4-BE49-F238E27FC236}">
                  <a16:creationId xmlns:a16="http://schemas.microsoft.com/office/drawing/2014/main" id="{CE51B9F3-B909-4131-9ED9-19DABCFD7665}"/>
                </a:ext>
              </a:extLst>
            </p:cNvPr>
            <p:cNvSpPr/>
            <p:nvPr/>
          </p:nvSpPr>
          <p:spPr>
            <a:xfrm>
              <a:off x="6420580" y="434755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378192533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feil: Fünfeck 36">
            <a:extLst>
              <a:ext uri="{FF2B5EF4-FFF2-40B4-BE49-F238E27FC236}">
                <a16:creationId xmlns:a16="http://schemas.microsoft.com/office/drawing/2014/main" id="{AFC85C99-2627-44F2-BB72-0932BD8ED75C}"/>
              </a:ext>
            </a:extLst>
          </p:cNvPr>
          <p:cNvSpPr/>
          <p:nvPr/>
        </p:nvSpPr>
        <p:spPr>
          <a:xfrm>
            <a:off x="5303912" y="1454828"/>
            <a:ext cx="978408" cy="4773519"/>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AT"/>
          </a:p>
        </p:txBody>
      </p:sp>
      <p:sp>
        <p:nvSpPr>
          <p:cNvPr id="2" name="Titel 1">
            <a:extLst>
              <a:ext uri="{FF2B5EF4-FFF2-40B4-BE49-F238E27FC236}">
                <a16:creationId xmlns:a16="http://schemas.microsoft.com/office/drawing/2014/main" id="{CDE643EE-0519-4677-9336-49620D20B278}"/>
              </a:ext>
            </a:extLst>
          </p:cNvPr>
          <p:cNvSpPr txBox="1">
            <a:spLocks/>
          </p:cNvSpPr>
          <p:nvPr/>
        </p:nvSpPr>
        <p:spPr>
          <a:xfrm>
            <a:off x="1343472" y="188640"/>
            <a:ext cx="8352928" cy="540000"/>
          </a:xfrm>
          <a:prstGeom prst="rect">
            <a:avLst/>
          </a:prstGeom>
        </p:spPr>
        <p:txBody>
          <a:bodyPr anchor="b" anchorCtr="0"/>
          <a:lstStyle>
            <a:lvl1pPr>
              <a:spcBef>
                <a:spcPct val="0"/>
              </a:spcBef>
              <a:buNone/>
              <a:defRPr sz="2600">
                <a:solidFill>
                  <a:srgbClr val="0060A9"/>
                </a:solidFill>
                <a:latin typeface="Calibri" pitchFamily="34" charset="0"/>
                <a:ea typeface="+mj-ea"/>
                <a:cs typeface="+mj-cs"/>
              </a:defRPr>
            </a:lvl1pPr>
          </a:lstStyle>
          <a:p>
            <a:r>
              <a:rPr lang="de-AT" sz="2000" b="1" dirty="0"/>
              <a:t>Raumentwicklungstrends  			</a:t>
            </a:r>
            <a:r>
              <a:rPr lang="de-AT" sz="2000" b="1" dirty="0">
                <a:solidFill>
                  <a:srgbClr val="FF0000"/>
                </a:solidFill>
              </a:rPr>
              <a:t>Mobilität - Verkehr</a:t>
            </a:r>
          </a:p>
        </p:txBody>
      </p:sp>
      <p:sp>
        <p:nvSpPr>
          <p:cNvPr id="45" name="Rechteck: abgerundete Ecken 44">
            <a:extLst>
              <a:ext uri="{FF2B5EF4-FFF2-40B4-BE49-F238E27FC236}">
                <a16:creationId xmlns:a16="http://schemas.microsoft.com/office/drawing/2014/main" id="{850859BA-5319-4A58-BAA0-6EC968037EB1}"/>
              </a:ext>
            </a:extLst>
          </p:cNvPr>
          <p:cNvSpPr/>
          <p:nvPr/>
        </p:nvSpPr>
        <p:spPr>
          <a:xfrm>
            <a:off x="7194512" y="4667209"/>
            <a:ext cx="3780535" cy="1358178"/>
          </a:xfrm>
          <a:prstGeom prst="roundRect">
            <a:avLst/>
          </a:prstGeom>
          <a:solidFill>
            <a:schemeClr val="accent1">
              <a:lumMod val="40000"/>
              <a:lumOff val="60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b="1" dirty="0">
                <a:solidFill>
                  <a:schemeClr val="tx1"/>
                </a:solidFill>
              </a:rPr>
              <a:t>Fragestellungen:</a:t>
            </a:r>
            <a:br>
              <a:rPr lang="de-AT" sz="1200" b="1" dirty="0">
                <a:solidFill>
                  <a:schemeClr val="tx1"/>
                </a:solidFill>
              </a:rPr>
            </a:br>
            <a:r>
              <a:rPr lang="de-AT" sz="1200" b="1" dirty="0">
                <a:solidFill>
                  <a:schemeClr val="tx1"/>
                </a:solidFill>
              </a:rPr>
              <a:t>Wie soll ÖV-Ausbau und Adaptierung des Angebots von Bahn, Bus und IV/Rad („Umweltverbund“) in Stadt und Region erfolgen ?</a:t>
            </a:r>
          </a:p>
          <a:p>
            <a:r>
              <a:rPr lang="de-AT" sz="1200" b="1" dirty="0">
                <a:solidFill>
                  <a:schemeClr val="tx1"/>
                </a:solidFill>
              </a:rPr>
              <a:t>Wie wird die Logistik-Feinverteilung in der Stadt integriert?</a:t>
            </a:r>
          </a:p>
        </p:txBody>
      </p:sp>
      <p:grpSp>
        <p:nvGrpSpPr>
          <p:cNvPr id="3" name="Gruppieren 2">
            <a:extLst>
              <a:ext uri="{FF2B5EF4-FFF2-40B4-BE49-F238E27FC236}">
                <a16:creationId xmlns:a16="http://schemas.microsoft.com/office/drawing/2014/main" id="{A11AD32E-4B29-43FB-99F9-5411239DDBC1}"/>
              </a:ext>
            </a:extLst>
          </p:cNvPr>
          <p:cNvGrpSpPr/>
          <p:nvPr/>
        </p:nvGrpSpPr>
        <p:grpSpPr>
          <a:xfrm>
            <a:off x="6384032" y="742858"/>
            <a:ext cx="5328592" cy="3478230"/>
            <a:chOff x="6384032" y="742858"/>
            <a:chExt cx="5328592" cy="3478230"/>
          </a:xfrm>
        </p:grpSpPr>
        <p:sp>
          <p:nvSpPr>
            <p:cNvPr id="38" name="Rechteck: eine Ecke abgeschnitten 37">
              <a:extLst>
                <a:ext uri="{FF2B5EF4-FFF2-40B4-BE49-F238E27FC236}">
                  <a16:creationId xmlns:a16="http://schemas.microsoft.com/office/drawing/2014/main" id="{7B51D030-2479-4350-8CCC-6AF9222B62B9}"/>
                </a:ext>
              </a:extLst>
            </p:cNvPr>
            <p:cNvSpPr/>
            <p:nvPr/>
          </p:nvSpPr>
          <p:spPr>
            <a:xfrm>
              <a:off x="6384032" y="742858"/>
              <a:ext cx="5328592" cy="3478230"/>
            </a:xfrm>
            <a:prstGeom prst="snip1Rect">
              <a:avLst>
                <a:gd name="adj" fmla="val 6882"/>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endParaRPr lang="de-AT" sz="1400" dirty="0">
                <a:solidFill>
                  <a:schemeClr val="tx1"/>
                </a:solidFill>
              </a:endParaRPr>
            </a:p>
          </p:txBody>
        </p:sp>
        <p:sp>
          <p:nvSpPr>
            <p:cNvPr id="39" name="Rechteck: abgerundete Ecken 38">
              <a:extLst>
                <a:ext uri="{FF2B5EF4-FFF2-40B4-BE49-F238E27FC236}">
                  <a16:creationId xmlns:a16="http://schemas.microsoft.com/office/drawing/2014/main" id="{FCEC2FC7-4E3E-4EAD-9747-8039EAAE67F1}"/>
                </a:ext>
              </a:extLst>
            </p:cNvPr>
            <p:cNvSpPr/>
            <p:nvPr/>
          </p:nvSpPr>
          <p:spPr>
            <a:xfrm>
              <a:off x="6739272" y="1370830"/>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Reduktion regionaler </a:t>
              </a:r>
              <a:r>
                <a:rPr lang="de-AT" sz="1200" dirty="0" err="1">
                  <a:solidFill>
                    <a:schemeClr val="tx1"/>
                  </a:solidFill>
                </a:rPr>
                <a:t>Arbeitspen-delverkehr</a:t>
              </a:r>
              <a:r>
                <a:rPr lang="de-AT" sz="1200" dirty="0">
                  <a:solidFill>
                    <a:schemeClr val="tx1"/>
                  </a:solidFill>
                </a:rPr>
                <a:t> durch Home Office, aber größere Distanzen </a:t>
              </a:r>
            </a:p>
          </p:txBody>
        </p:sp>
        <p:sp>
          <p:nvSpPr>
            <p:cNvPr id="40" name="Rechteck: abgerundete Ecken 39">
              <a:extLst>
                <a:ext uri="{FF2B5EF4-FFF2-40B4-BE49-F238E27FC236}">
                  <a16:creationId xmlns:a16="http://schemas.microsoft.com/office/drawing/2014/main" id="{F65563F0-41FC-40AD-AABB-7372D7943BB5}"/>
                </a:ext>
              </a:extLst>
            </p:cNvPr>
            <p:cNvSpPr/>
            <p:nvPr/>
          </p:nvSpPr>
          <p:spPr>
            <a:xfrm>
              <a:off x="6739272" y="2073388"/>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Tendenz zu mehr IV, ev. Rad im lokal-regionalen Kontext</a:t>
              </a:r>
            </a:p>
          </p:txBody>
        </p:sp>
        <p:sp>
          <p:nvSpPr>
            <p:cNvPr id="41" name="Rechteck: abgerundete Ecken 40">
              <a:extLst>
                <a:ext uri="{FF2B5EF4-FFF2-40B4-BE49-F238E27FC236}">
                  <a16:creationId xmlns:a16="http://schemas.microsoft.com/office/drawing/2014/main" id="{50349D18-0B8A-4629-A217-AF61DEAE2A19}"/>
                </a:ext>
              </a:extLst>
            </p:cNvPr>
            <p:cNvSpPr/>
            <p:nvPr/>
          </p:nvSpPr>
          <p:spPr>
            <a:xfrm>
              <a:off x="6739272" y="2780928"/>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Zunahme Logistik, Lieferverkehr im EU- und im regionalen Kontext</a:t>
              </a:r>
            </a:p>
          </p:txBody>
        </p:sp>
        <p:sp>
          <p:nvSpPr>
            <p:cNvPr id="42" name="Rechteck: abgerundete Ecken 41">
              <a:extLst>
                <a:ext uri="{FF2B5EF4-FFF2-40B4-BE49-F238E27FC236}">
                  <a16:creationId xmlns:a16="http://schemas.microsoft.com/office/drawing/2014/main" id="{28D999B8-6B46-48A8-9C3C-A531C6339753}"/>
                </a:ext>
              </a:extLst>
            </p:cNvPr>
            <p:cNvSpPr/>
            <p:nvPr/>
          </p:nvSpPr>
          <p:spPr>
            <a:xfrm>
              <a:off x="9288861" y="1370830"/>
              <a:ext cx="2213100"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Tendenz zu mehr IV, ev. mit Mobilitätsplattformen bündelbar</a:t>
              </a:r>
            </a:p>
          </p:txBody>
        </p:sp>
        <p:sp>
          <p:nvSpPr>
            <p:cNvPr id="43" name="Rechteck: abgerundete Ecken 42">
              <a:extLst>
                <a:ext uri="{FF2B5EF4-FFF2-40B4-BE49-F238E27FC236}">
                  <a16:creationId xmlns:a16="http://schemas.microsoft.com/office/drawing/2014/main" id="{C2E50AA6-F18A-4E65-9EF3-4563B628C18B}"/>
                </a:ext>
              </a:extLst>
            </p:cNvPr>
            <p:cNvSpPr/>
            <p:nvPr/>
          </p:nvSpPr>
          <p:spPr>
            <a:xfrm>
              <a:off x="9285154" y="2073388"/>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ÖV + Rad im lokal-regionalen Kontext ausbaubar </a:t>
              </a:r>
            </a:p>
          </p:txBody>
        </p:sp>
        <p:sp>
          <p:nvSpPr>
            <p:cNvPr id="44" name="Rechteck: abgerundete Ecken 43">
              <a:extLst>
                <a:ext uri="{FF2B5EF4-FFF2-40B4-BE49-F238E27FC236}">
                  <a16:creationId xmlns:a16="http://schemas.microsoft.com/office/drawing/2014/main" id="{E86EF0F3-2A19-4562-A3AD-663B6E5F8E1A}"/>
                </a:ext>
              </a:extLst>
            </p:cNvPr>
            <p:cNvSpPr/>
            <p:nvPr/>
          </p:nvSpPr>
          <p:spPr>
            <a:xfrm>
              <a:off x="9285154" y="2793468"/>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Güterverkehrszunahmen regional und innerstädtisch erfordert Steuerung, Standorte</a:t>
              </a:r>
            </a:p>
          </p:txBody>
        </p:sp>
        <p:sp>
          <p:nvSpPr>
            <p:cNvPr id="18" name="Rechteck: abgerundete Ecken 17">
              <a:extLst>
                <a:ext uri="{FF2B5EF4-FFF2-40B4-BE49-F238E27FC236}">
                  <a16:creationId xmlns:a16="http://schemas.microsoft.com/office/drawing/2014/main" id="{89E4F319-0F63-42C3-AF61-17112992A2CB}"/>
                </a:ext>
              </a:extLst>
            </p:cNvPr>
            <p:cNvSpPr/>
            <p:nvPr/>
          </p:nvSpPr>
          <p:spPr>
            <a:xfrm>
              <a:off x="6739972" y="3446418"/>
              <a:ext cx="2290938" cy="576000"/>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Touristischer Verkehr:</a:t>
              </a:r>
              <a:br>
                <a:rPr lang="de-AT" sz="1200" dirty="0">
                  <a:solidFill>
                    <a:schemeClr val="tx1"/>
                  </a:solidFill>
                </a:rPr>
              </a:br>
              <a:r>
                <a:rPr lang="de-AT" sz="1200" dirty="0">
                  <a:solidFill>
                    <a:schemeClr val="tx1"/>
                  </a:solidFill>
                </a:rPr>
                <a:t>Abnahme Flugverkehr, IV-Anteil steigt (in EU)</a:t>
              </a:r>
            </a:p>
          </p:txBody>
        </p:sp>
        <p:sp>
          <p:nvSpPr>
            <p:cNvPr id="19" name="Rechteck: abgerundete Ecken 18">
              <a:extLst>
                <a:ext uri="{FF2B5EF4-FFF2-40B4-BE49-F238E27FC236}">
                  <a16:creationId xmlns:a16="http://schemas.microsoft.com/office/drawing/2014/main" id="{550B7B60-A2E6-4C79-8CFA-6BEA0E3C9264}"/>
                </a:ext>
              </a:extLst>
            </p:cNvPr>
            <p:cNvSpPr/>
            <p:nvPr/>
          </p:nvSpPr>
          <p:spPr>
            <a:xfrm>
              <a:off x="9290479" y="3457527"/>
              <a:ext cx="2216806" cy="576000"/>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200" dirty="0">
                  <a:solidFill>
                    <a:schemeClr val="tx1"/>
                  </a:solidFill>
                </a:rPr>
                <a:t>Temporale Steuerung Kapazitätssteuerung regional und überregional erforderlich </a:t>
              </a:r>
            </a:p>
          </p:txBody>
        </p:sp>
      </p:grpSp>
      <p:sp>
        <p:nvSpPr>
          <p:cNvPr id="4" name="Rechteck: abgerundete Ecken 3">
            <a:extLst>
              <a:ext uri="{FF2B5EF4-FFF2-40B4-BE49-F238E27FC236}">
                <a16:creationId xmlns:a16="http://schemas.microsoft.com/office/drawing/2014/main" id="{43D9E638-6827-46B5-B85B-D33AC8D2A2F6}"/>
              </a:ext>
            </a:extLst>
          </p:cNvPr>
          <p:cNvSpPr/>
          <p:nvPr/>
        </p:nvSpPr>
        <p:spPr>
          <a:xfrm>
            <a:off x="6744072" y="836712"/>
            <a:ext cx="2290938"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Entwicklungstendenzen</a:t>
            </a:r>
          </a:p>
        </p:txBody>
      </p:sp>
      <p:sp>
        <p:nvSpPr>
          <p:cNvPr id="5" name="Rechteck: abgerundete Ecken 4">
            <a:extLst>
              <a:ext uri="{FF2B5EF4-FFF2-40B4-BE49-F238E27FC236}">
                <a16:creationId xmlns:a16="http://schemas.microsoft.com/office/drawing/2014/main" id="{AAFFDBF6-C84A-4720-B929-9B06BA6D7919}"/>
              </a:ext>
            </a:extLst>
          </p:cNvPr>
          <p:cNvSpPr/>
          <p:nvPr/>
        </p:nvSpPr>
        <p:spPr>
          <a:xfrm>
            <a:off x="9293661" y="836712"/>
            <a:ext cx="2213100" cy="393415"/>
          </a:xfrm>
          <a:prstGeom prst="roundRect">
            <a:avLst/>
          </a:prstGeom>
          <a:solidFill>
            <a:schemeClr val="bg2">
              <a:lumMod val="8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AT" sz="1200" b="1" dirty="0">
                <a:solidFill>
                  <a:schemeClr val="tx1"/>
                </a:solidFill>
              </a:rPr>
              <a:t>Herausforderungen für die  Stadtentwicklung</a:t>
            </a:r>
          </a:p>
        </p:txBody>
      </p:sp>
      <p:grpSp>
        <p:nvGrpSpPr>
          <p:cNvPr id="27" name="Gruppieren 26">
            <a:extLst>
              <a:ext uri="{FF2B5EF4-FFF2-40B4-BE49-F238E27FC236}">
                <a16:creationId xmlns:a16="http://schemas.microsoft.com/office/drawing/2014/main" id="{3C2A23B9-AF47-4A11-B4D1-0CA9F611EE31}"/>
              </a:ext>
            </a:extLst>
          </p:cNvPr>
          <p:cNvGrpSpPr/>
          <p:nvPr/>
        </p:nvGrpSpPr>
        <p:grpSpPr>
          <a:xfrm>
            <a:off x="947858" y="737605"/>
            <a:ext cx="4518000" cy="5796704"/>
            <a:chOff x="5648861" y="728640"/>
            <a:chExt cx="4518000" cy="5796704"/>
          </a:xfrm>
        </p:grpSpPr>
        <p:sp>
          <p:nvSpPr>
            <p:cNvPr id="28" name="Rechteck: eine Ecke abgeschnitten 27">
              <a:extLst>
                <a:ext uri="{FF2B5EF4-FFF2-40B4-BE49-F238E27FC236}">
                  <a16:creationId xmlns:a16="http://schemas.microsoft.com/office/drawing/2014/main" id="{EE723649-B5EC-4E6C-9D6E-CE093DFEE675}"/>
                </a:ext>
              </a:extLst>
            </p:cNvPr>
            <p:cNvSpPr/>
            <p:nvPr/>
          </p:nvSpPr>
          <p:spPr>
            <a:xfrm>
              <a:off x="5648861" y="728640"/>
              <a:ext cx="4518000" cy="5796704"/>
            </a:xfrm>
            <a:prstGeom prst="snip1Rect">
              <a:avLst>
                <a:gd name="adj" fmla="val 3257"/>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72000" tIns="0" rIns="0" bIns="72000" rtlCol="0" anchor="t"/>
            <a:lstStyle/>
            <a:p>
              <a:pPr algn="ctr"/>
              <a:r>
                <a:rPr lang="de-AT" sz="1200" dirty="0">
                  <a:solidFill>
                    <a:schemeClr val="tx1"/>
                  </a:solidFill>
                </a:rPr>
                <a:t>Wirtschaft, Verkehr, Raum, Umwelt  und </a:t>
              </a:r>
              <a:r>
                <a:rPr lang="de-AT" sz="1200" dirty="0" err="1">
                  <a:solidFill>
                    <a:schemeClr val="tx1"/>
                  </a:solidFill>
                </a:rPr>
                <a:t>Öff</a:t>
              </a:r>
              <a:r>
                <a:rPr lang="de-AT" sz="1200" dirty="0">
                  <a:solidFill>
                    <a:schemeClr val="tx1"/>
                  </a:solidFill>
                </a:rPr>
                <a:t>. Sektor</a:t>
              </a:r>
            </a:p>
          </p:txBody>
        </p:sp>
        <p:sp>
          <p:nvSpPr>
            <p:cNvPr id="29" name="Rechteck: abgerundete Ecken 28">
              <a:extLst>
                <a:ext uri="{FF2B5EF4-FFF2-40B4-BE49-F238E27FC236}">
                  <a16:creationId xmlns:a16="http://schemas.microsoft.com/office/drawing/2014/main" id="{83B91DF3-D229-4316-AFC6-810D5A3D8B0F}"/>
                </a:ext>
              </a:extLst>
            </p:cNvPr>
            <p:cNvSpPr/>
            <p:nvPr/>
          </p:nvSpPr>
          <p:spPr>
            <a:xfrm>
              <a:off x="6389647" y="2735815"/>
              <a:ext cx="3600000" cy="770891"/>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Alternative, komplexe Mobilität</a:t>
              </a:r>
              <a:r>
                <a:rPr lang="de-AT" sz="1200" b="1" dirty="0"/>
                <a:t> mit </a:t>
              </a:r>
              <a:r>
                <a:rPr lang="de-AT" sz="1400" b="1" dirty="0"/>
                <a:t>ÖV als Rückgrat – lokal + regional</a:t>
              </a:r>
              <a:r>
                <a:rPr lang="de-AT" sz="1200" b="1" dirty="0"/>
                <a:t> </a:t>
              </a:r>
            </a:p>
            <a:p>
              <a:r>
                <a:rPr lang="de-AT" sz="1200" b="1" dirty="0"/>
                <a:t>Kapazitätsausbau, Koppelung mit IV,  Fuß-/Rad </a:t>
              </a:r>
            </a:p>
          </p:txBody>
        </p:sp>
        <p:sp>
          <p:nvSpPr>
            <p:cNvPr id="30" name="Rechteck: abgerundete Ecken 29">
              <a:extLst>
                <a:ext uri="{FF2B5EF4-FFF2-40B4-BE49-F238E27FC236}">
                  <a16:creationId xmlns:a16="http://schemas.microsoft.com/office/drawing/2014/main" id="{C0C61A32-81A5-4CD8-983F-416DE0568800}"/>
                </a:ext>
              </a:extLst>
            </p:cNvPr>
            <p:cNvSpPr/>
            <p:nvPr/>
          </p:nvSpPr>
          <p:spPr>
            <a:xfrm>
              <a:off x="6397286" y="3581982"/>
              <a:ext cx="3600000" cy="672750"/>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Energie  und Ressourcen, Klimaanpassung</a:t>
              </a:r>
            </a:p>
            <a:p>
              <a:r>
                <a:rPr lang="de-AT" sz="1200" b="1" dirty="0"/>
                <a:t>Stabilisierung durch Rahmensetzung (Klimaziele)</a:t>
              </a:r>
            </a:p>
          </p:txBody>
        </p:sp>
        <p:sp>
          <p:nvSpPr>
            <p:cNvPr id="31" name="Rechteck: abgerundete Ecken 30">
              <a:extLst>
                <a:ext uri="{FF2B5EF4-FFF2-40B4-BE49-F238E27FC236}">
                  <a16:creationId xmlns:a16="http://schemas.microsoft.com/office/drawing/2014/main" id="{369C2A2F-7577-4674-8B16-ED3CA3B97C63}"/>
                </a:ext>
              </a:extLst>
            </p:cNvPr>
            <p:cNvSpPr/>
            <p:nvPr/>
          </p:nvSpPr>
          <p:spPr>
            <a:xfrm>
              <a:off x="6398611" y="5049705"/>
              <a:ext cx="3600000" cy="593613"/>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Gesundheit und Vielfalt in der Gesellschaft</a:t>
              </a:r>
              <a:br>
                <a:rPr lang="de-AT" sz="1200" b="1" dirty="0"/>
              </a:br>
              <a:r>
                <a:rPr lang="de-AT" sz="1200" b="1" dirty="0"/>
                <a:t>Soziale Differenzierung + Alterung = Herausforderung</a:t>
              </a:r>
              <a:endParaRPr lang="de-AT" sz="1200" dirty="0"/>
            </a:p>
          </p:txBody>
        </p:sp>
        <p:sp>
          <p:nvSpPr>
            <p:cNvPr id="32" name="Rechteck: abgerundete Ecken 31">
              <a:extLst>
                <a:ext uri="{FF2B5EF4-FFF2-40B4-BE49-F238E27FC236}">
                  <a16:creationId xmlns:a16="http://schemas.microsoft.com/office/drawing/2014/main" id="{6FD6BB8E-4F14-476A-A7E3-D2DB55D4148A}"/>
                </a:ext>
              </a:extLst>
            </p:cNvPr>
            <p:cNvSpPr/>
            <p:nvPr/>
          </p:nvSpPr>
          <p:spPr>
            <a:xfrm>
              <a:off x="6411220" y="5760820"/>
              <a:ext cx="3600000" cy="593613"/>
            </a:xfrm>
            <a:prstGeom prst="round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Regional </a:t>
              </a:r>
              <a:r>
                <a:rPr lang="de-AT" sz="1400" b="1" dirty="0" err="1"/>
                <a:t>Governance</a:t>
              </a:r>
              <a:r>
                <a:rPr lang="de-AT" sz="1400" b="1" dirty="0"/>
                <a:t>  in kritischen Feldern </a:t>
              </a:r>
              <a:br>
                <a:rPr lang="de-AT" sz="1200" b="1" dirty="0"/>
              </a:br>
              <a:r>
                <a:rPr lang="de-AT" sz="1200" b="1" dirty="0"/>
                <a:t>Budget – Standorte – Mobilität – Gesundheit, Pflege</a:t>
              </a:r>
            </a:p>
          </p:txBody>
        </p:sp>
        <p:sp>
          <p:nvSpPr>
            <p:cNvPr id="33" name="Rechteck: abgerundete Ecken 32">
              <a:extLst>
                <a:ext uri="{FF2B5EF4-FFF2-40B4-BE49-F238E27FC236}">
                  <a16:creationId xmlns:a16="http://schemas.microsoft.com/office/drawing/2014/main" id="{65C5FF57-EA53-460F-876E-F02C961781B9}"/>
                </a:ext>
              </a:extLst>
            </p:cNvPr>
            <p:cNvSpPr/>
            <p:nvPr/>
          </p:nvSpPr>
          <p:spPr>
            <a:xfrm>
              <a:off x="6374529" y="836712"/>
              <a:ext cx="3600000" cy="393415"/>
            </a:xfrm>
            <a:prstGeom prst="roundRect">
              <a:avLst/>
            </a:prstGeom>
            <a:solidFill>
              <a:schemeClr val="bg2">
                <a:lumMod val="95000"/>
              </a:schemeClr>
            </a:solidFill>
            <a:ln w="9525">
              <a:solidFill>
                <a:schemeClr val="accent2">
                  <a:lumMod val="50000"/>
                </a:schemeClr>
              </a:solidFill>
              <a:miter lim="800000"/>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e-AT" sz="1400" b="1" dirty="0">
                  <a:solidFill>
                    <a:schemeClr val="tx1"/>
                  </a:solidFill>
                </a:rPr>
                <a:t>Raumentwicklungstrends</a:t>
              </a:r>
            </a:p>
          </p:txBody>
        </p:sp>
        <p:sp>
          <p:nvSpPr>
            <p:cNvPr id="34" name="Rechteck: abgerundete Ecken 33">
              <a:extLst>
                <a:ext uri="{FF2B5EF4-FFF2-40B4-BE49-F238E27FC236}">
                  <a16:creationId xmlns:a16="http://schemas.microsoft.com/office/drawing/2014/main" id="{35380452-FFBA-4DF7-84AB-1D179E8CE3C9}"/>
                </a:ext>
              </a:extLst>
            </p:cNvPr>
            <p:cNvSpPr/>
            <p:nvPr/>
          </p:nvSpPr>
          <p:spPr>
            <a:xfrm>
              <a:off x="6384972" y="1988840"/>
              <a:ext cx="3600000" cy="648072"/>
            </a:xfrm>
            <a:prstGeom prst="roundRect">
              <a:avLst/>
            </a:prstGeom>
            <a:solidFill>
              <a:schemeClr val="accent4">
                <a:lumMod val="9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Dekarbonisierung Wirtschaft  </a:t>
              </a:r>
              <a:br>
                <a:rPr lang="de-AT" sz="1200" b="1" dirty="0"/>
              </a:br>
              <a:r>
                <a:rPr lang="de-AT" sz="1200" b="1" dirty="0"/>
                <a:t>Ressourcenverbrauch, F&amp;E, Technologie-Intensität</a:t>
              </a:r>
              <a:r>
                <a:rPr lang="de-AT" sz="1200" dirty="0"/>
                <a:t> </a:t>
              </a:r>
            </a:p>
          </p:txBody>
        </p:sp>
        <p:sp>
          <p:nvSpPr>
            <p:cNvPr id="35" name="Rechteck: abgerundete Ecken 34">
              <a:extLst>
                <a:ext uri="{FF2B5EF4-FFF2-40B4-BE49-F238E27FC236}">
                  <a16:creationId xmlns:a16="http://schemas.microsoft.com/office/drawing/2014/main" id="{D5F31271-0591-448A-BFA1-3691915639DB}"/>
                </a:ext>
              </a:extLst>
            </p:cNvPr>
            <p:cNvSpPr/>
            <p:nvPr/>
          </p:nvSpPr>
          <p:spPr>
            <a:xfrm>
              <a:off x="6377332" y="1295340"/>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lstStyle/>
            <a:p>
              <a:r>
                <a:rPr lang="de-AT" sz="1400" b="1" dirty="0"/>
                <a:t>Digitalisierung </a:t>
              </a:r>
              <a:br>
                <a:rPr lang="de-AT" sz="1200" b="1" dirty="0"/>
              </a:br>
              <a:r>
                <a:rPr lang="de-AT" sz="1200" b="1" dirty="0"/>
                <a:t>Wirtschaft, Verwaltung, Kommunikation, Logistik </a:t>
              </a:r>
              <a:endParaRPr lang="de-AT" sz="1200" dirty="0"/>
            </a:p>
          </p:txBody>
        </p:sp>
        <p:sp>
          <p:nvSpPr>
            <p:cNvPr id="36" name="Rechteck: abgerundete Ecken 35">
              <a:extLst>
                <a:ext uri="{FF2B5EF4-FFF2-40B4-BE49-F238E27FC236}">
                  <a16:creationId xmlns:a16="http://schemas.microsoft.com/office/drawing/2014/main" id="{42FA3B41-B6F6-4899-80A4-BECD9C8F6E92}"/>
                </a:ext>
              </a:extLst>
            </p:cNvPr>
            <p:cNvSpPr/>
            <p:nvPr/>
          </p:nvSpPr>
          <p:spPr>
            <a:xfrm>
              <a:off x="6420580" y="4347555"/>
              <a:ext cx="3600000" cy="593613"/>
            </a:xfrm>
            <a:prstGeom prst="roundRect">
              <a:avLst/>
            </a:prstGeom>
            <a:solidFill>
              <a:schemeClr val="accent4">
                <a:lumMod val="50000"/>
              </a:schemeClr>
            </a:solidFill>
            <a:ln w="9525">
              <a:noFill/>
              <a:miter lim="800000"/>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de-AT" sz="1400" b="1" dirty="0"/>
                <a:t>Stadt und Land funktional differenziert </a:t>
              </a:r>
              <a:br>
                <a:rPr lang="de-AT" sz="1200" b="1" dirty="0"/>
              </a:br>
              <a:r>
                <a:rPr lang="de-AT" sz="1200" b="1" dirty="0"/>
                <a:t>(Nach-)Verdichtung und Suburbanisierung parallel</a:t>
              </a:r>
              <a:endParaRPr lang="de-AT" sz="1200" dirty="0"/>
            </a:p>
          </p:txBody>
        </p:sp>
      </p:grpSp>
    </p:spTree>
    <p:extLst>
      <p:ext uri="{BB962C8B-B14F-4D97-AF65-F5344CB8AC3E}">
        <p14:creationId xmlns:p14="http://schemas.microsoft.com/office/powerpoint/2010/main" val="33652978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animBg="1"/>
    </p:bldLst>
  </p:timing>
</p:sld>
</file>

<file path=ppt/theme/theme1.xml><?xml version="1.0" encoding="utf-8"?>
<a:theme xmlns:a="http://schemas.openxmlformats.org/drawingml/2006/main" name="ÖIR, Folienmaster">
  <a:themeElements>
    <a:clrScheme name="OIR">
      <a:dk1>
        <a:srgbClr val="000000"/>
      </a:dk1>
      <a:lt1>
        <a:srgbClr val="FFFFFF"/>
      </a:lt1>
      <a:dk2>
        <a:srgbClr val="000000"/>
      </a:dk2>
      <a:lt2>
        <a:srgbClr val="FFFFFF"/>
      </a:lt2>
      <a:accent1>
        <a:srgbClr val="8DB4E2"/>
      </a:accent1>
      <a:accent2>
        <a:srgbClr val="D7E5F5"/>
      </a:accent2>
      <a:accent3>
        <a:srgbClr val="C2E593"/>
      </a:accent3>
      <a:accent4>
        <a:srgbClr val="E0EECE"/>
      </a:accent4>
      <a:accent5>
        <a:srgbClr val="FDE745"/>
      </a:accent5>
      <a:accent6>
        <a:srgbClr val="FCFAA8"/>
      </a:accent6>
      <a:hlink>
        <a:srgbClr val="BFBFBF"/>
      </a:hlink>
      <a:folHlink>
        <a:srgbClr val="E4E4E4"/>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60A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latin typeface="Calibri Light" pitchFamily="34" charset="0"/>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Praesentation</Template>
  <TotalTime>0</TotalTime>
  <Words>2543</Words>
  <Application>Microsoft Office PowerPoint</Application>
  <PresentationFormat>Breitbild</PresentationFormat>
  <Paragraphs>244</Paragraphs>
  <Slides>26</Slides>
  <Notes>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Symbol</vt:lpstr>
      <vt:lpstr>Webdings</vt:lpstr>
      <vt:lpstr>Calibri Light</vt:lpstr>
      <vt:lpstr>Arial</vt:lpstr>
      <vt:lpstr>Calibri</vt:lpstr>
      <vt:lpstr>Courier New</vt:lpstr>
      <vt:lpstr>ÖIR, Folienmaster</vt:lpstr>
      <vt:lpstr>  Übergeordnete Einflüsse auf die Stadtentwicklung Salzburgs </vt:lpstr>
      <vt:lpstr>Aufgabenstellung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Weitere Informationen: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Iris Neulinger</dc:creator>
  <cp:lastModifiedBy>Christof Schremmer</cp:lastModifiedBy>
  <cp:revision>1205</cp:revision>
  <cp:lastPrinted>2020-10-18T17:31:49Z</cp:lastPrinted>
  <dcterms:created xsi:type="dcterms:W3CDTF">2017-10-12T09:30:18Z</dcterms:created>
  <dcterms:modified xsi:type="dcterms:W3CDTF">2020-10-21T08:14:49Z</dcterms:modified>
</cp:coreProperties>
</file>